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57" r:id="rId3"/>
    <p:sldId id="283" r:id="rId4"/>
    <p:sldId id="285" r:id="rId5"/>
    <p:sldId id="258" r:id="rId6"/>
    <p:sldId id="261" r:id="rId7"/>
    <p:sldId id="263" r:id="rId8"/>
    <p:sldId id="262" r:id="rId9"/>
    <p:sldId id="266" r:id="rId10"/>
    <p:sldId id="264" r:id="rId11"/>
    <p:sldId id="265" r:id="rId12"/>
    <p:sldId id="286" r:id="rId13"/>
    <p:sldId id="281" r:id="rId14"/>
    <p:sldId id="279" r:id="rId15"/>
    <p:sldId id="268" r:id="rId16"/>
    <p:sldId id="270" r:id="rId17"/>
    <p:sldId id="278" r:id="rId18"/>
    <p:sldId id="269" r:id="rId19"/>
    <p:sldId id="271" r:id="rId20"/>
    <p:sldId id="277" r:id="rId21"/>
    <p:sldId id="282" r:id="rId22"/>
    <p:sldId id="275" r:id="rId23"/>
    <p:sldId id="276" r:id="rId24"/>
    <p:sldId id="272" r:id="rId25"/>
    <p:sldId id="289" r:id="rId26"/>
    <p:sldId id="273" r:id="rId27"/>
    <p:sldId id="287" r:id="rId28"/>
    <p:sldId id="288" r:id="rId29"/>
    <p:sldId id="267" r:id="rId30"/>
    <p:sldId id="259" r:id="rId31"/>
    <p:sldId id="26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37"/>
    <p:restoredTop sz="94693"/>
  </p:normalViewPr>
  <p:slideViewPr>
    <p:cSldViewPr snapToGrid="0" snapToObjects="1">
      <p:cViewPr varScale="1">
        <p:scale>
          <a:sx n="200" d="100"/>
          <a:sy n="200" d="100"/>
        </p:scale>
        <p:origin x="1320" y="17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1A3266-B90A-4CDD-946B-F750304349CB}" type="doc">
      <dgm:prSet loTypeId="urn:microsoft.com/office/officeart/2005/8/layout/vList2" loCatId="Inbox" qsTypeId="urn:microsoft.com/office/officeart/2005/8/quickstyle/simple1" qsCatId="simple" csTypeId="urn:microsoft.com/office/officeart/2005/8/colors/colorful2" csCatId="colorful"/>
      <dgm:spPr/>
      <dgm:t>
        <a:bodyPr/>
        <a:lstStyle/>
        <a:p>
          <a:endParaRPr lang="en-US"/>
        </a:p>
      </dgm:t>
    </dgm:pt>
    <dgm:pt modelId="{8DC9E9C5-BE65-40D1-B2B1-29FFAEA28A39}">
      <dgm:prSet/>
      <dgm:spPr/>
      <dgm:t>
        <a:bodyPr/>
        <a:lstStyle/>
        <a:p>
          <a:r>
            <a:rPr lang="en-US"/>
            <a:t>Vague- ‘meat-fix’, ‘all things to all people’, ‘floating signifier’</a:t>
          </a:r>
        </a:p>
      </dgm:t>
    </dgm:pt>
    <dgm:pt modelId="{BD55992E-932F-4617-91BD-4CBCCA61951E}" type="parTrans" cxnId="{B0CEDEC4-BBFE-4303-9EC8-C8EC9DC59FE8}">
      <dgm:prSet/>
      <dgm:spPr/>
      <dgm:t>
        <a:bodyPr/>
        <a:lstStyle/>
        <a:p>
          <a:endParaRPr lang="en-US"/>
        </a:p>
      </dgm:t>
    </dgm:pt>
    <dgm:pt modelId="{131C1225-CE1B-4305-AC44-010041460A24}" type="sibTrans" cxnId="{B0CEDEC4-BBFE-4303-9EC8-C8EC9DC59FE8}">
      <dgm:prSet/>
      <dgm:spPr/>
      <dgm:t>
        <a:bodyPr/>
        <a:lstStyle/>
        <a:p>
          <a:endParaRPr lang="en-US"/>
        </a:p>
      </dgm:t>
    </dgm:pt>
    <dgm:pt modelId="{A4BBC2DF-B708-472C-8737-5FFE72E6A5D6}">
      <dgm:prSet/>
      <dgm:spPr/>
      <dgm:t>
        <a:bodyPr/>
        <a:lstStyle/>
        <a:p>
          <a:r>
            <a:rPr lang="en-US"/>
            <a:t>‘Sustainable development’ is an oxymoron</a:t>
          </a:r>
        </a:p>
      </dgm:t>
    </dgm:pt>
    <dgm:pt modelId="{DAB7F3E0-494B-41DC-B50D-E3CC2AE0E520}" type="parTrans" cxnId="{9C7ADCBA-66DF-4BDD-BD3F-B6969E38AA51}">
      <dgm:prSet/>
      <dgm:spPr/>
      <dgm:t>
        <a:bodyPr/>
        <a:lstStyle/>
        <a:p>
          <a:endParaRPr lang="en-US"/>
        </a:p>
      </dgm:t>
    </dgm:pt>
    <dgm:pt modelId="{E0BEC0C7-3B73-41C9-83CD-8DD3D33E46FD}" type="sibTrans" cxnId="{9C7ADCBA-66DF-4BDD-BD3F-B6969E38AA51}">
      <dgm:prSet/>
      <dgm:spPr/>
      <dgm:t>
        <a:bodyPr/>
        <a:lstStyle/>
        <a:p>
          <a:endParaRPr lang="en-US"/>
        </a:p>
      </dgm:t>
    </dgm:pt>
    <dgm:pt modelId="{FCBEC4E9-37AA-4882-B01E-F81C89C02B3E}">
      <dgm:prSet/>
      <dgm:spPr/>
      <dgm:t>
        <a:bodyPr/>
        <a:lstStyle/>
        <a:p>
          <a:r>
            <a:rPr lang="en-US"/>
            <a:t>Does not specify the relationship between different components of SD</a:t>
          </a:r>
        </a:p>
      </dgm:t>
    </dgm:pt>
    <dgm:pt modelId="{D5D81F60-ECA8-4152-AD4B-9D39E246ABFD}" type="parTrans" cxnId="{9F3F8E00-76A5-4445-A7C9-A74BCE582BFC}">
      <dgm:prSet/>
      <dgm:spPr/>
      <dgm:t>
        <a:bodyPr/>
        <a:lstStyle/>
        <a:p>
          <a:endParaRPr lang="en-US"/>
        </a:p>
      </dgm:t>
    </dgm:pt>
    <dgm:pt modelId="{5584A5AF-8C5C-4851-8B88-ED3BB358049E}" type="sibTrans" cxnId="{9F3F8E00-76A5-4445-A7C9-A74BCE582BFC}">
      <dgm:prSet/>
      <dgm:spPr/>
      <dgm:t>
        <a:bodyPr/>
        <a:lstStyle/>
        <a:p>
          <a:endParaRPr lang="en-US"/>
        </a:p>
      </dgm:t>
    </dgm:pt>
    <dgm:pt modelId="{32CC370E-7DD5-4B4B-AA04-809E048E3AB0}">
      <dgm:prSet/>
      <dgm:spPr/>
      <dgm:t>
        <a:bodyPr/>
        <a:lstStyle/>
        <a:p>
          <a:r>
            <a:rPr lang="en-US"/>
            <a:t>Elides power relationships between countries and groups</a:t>
          </a:r>
        </a:p>
      </dgm:t>
    </dgm:pt>
    <dgm:pt modelId="{8523FA08-94A5-4F52-AAA3-B8AA4460CEF5}" type="parTrans" cxnId="{8520BA75-4E2C-4673-A006-0E8E9C0EFD15}">
      <dgm:prSet/>
      <dgm:spPr/>
      <dgm:t>
        <a:bodyPr/>
        <a:lstStyle/>
        <a:p>
          <a:endParaRPr lang="en-US"/>
        </a:p>
      </dgm:t>
    </dgm:pt>
    <dgm:pt modelId="{4AC4E520-A4DD-44B8-AF8C-DE84E0A82C1F}" type="sibTrans" cxnId="{8520BA75-4E2C-4673-A006-0E8E9C0EFD15}">
      <dgm:prSet/>
      <dgm:spPr/>
      <dgm:t>
        <a:bodyPr/>
        <a:lstStyle/>
        <a:p>
          <a:endParaRPr lang="en-US"/>
        </a:p>
      </dgm:t>
    </dgm:pt>
    <dgm:pt modelId="{2D603664-BDB1-48BC-8E93-A0DB29CA3136}">
      <dgm:prSet/>
      <dgm:spPr/>
      <dgm:t>
        <a:bodyPr/>
        <a:lstStyle/>
        <a:p>
          <a:r>
            <a:rPr lang="en-US"/>
            <a:t>Ahistorical – ignore colonial legacy and effects of globalisation</a:t>
          </a:r>
        </a:p>
      </dgm:t>
    </dgm:pt>
    <dgm:pt modelId="{9B486469-E8F2-4FAB-BADB-1FDACA0E8D2D}" type="parTrans" cxnId="{F22A37EA-F619-462D-BC3B-3A4BCCA1E6AF}">
      <dgm:prSet/>
      <dgm:spPr/>
      <dgm:t>
        <a:bodyPr/>
        <a:lstStyle/>
        <a:p>
          <a:endParaRPr lang="en-US"/>
        </a:p>
      </dgm:t>
    </dgm:pt>
    <dgm:pt modelId="{66BE9934-239C-4C05-86E0-EA8C39D7C15E}" type="sibTrans" cxnId="{F22A37EA-F619-462D-BC3B-3A4BCCA1E6AF}">
      <dgm:prSet/>
      <dgm:spPr/>
      <dgm:t>
        <a:bodyPr/>
        <a:lstStyle/>
        <a:p>
          <a:endParaRPr lang="en-US"/>
        </a:p>
      </dgm:t>
    </dgm:pt>
    <dgm:pt modelId="{917D5333-26BC-4016-8510-7972A0E7414A}">
      <dgm:prSet/>
      <dgm:spPr/>
      <dgm:t>
        <a:bodyPr/>
        <a:lstStyle/>
        <a:p>
          <a:r>
            <a:rPr lang="en-US"/>
            <a:t>Eurocentric</a:t>
          </a:r>
        </a:p>
      </dgm:t>
    </dgm:pt>
    <dgm:pt modelId="{BA82E72E-A612-4F33-B048-E798E82A8871}" type="parTrans" cxnId="{871E7FEF-9DE3-4728-955B-647021947905}">
      <dgm:prSet/>
      <dgm:spPr/>
      <dgm:t>
        <a:bodyPr/>
        <a:lstStyle/>
        <a:p>
          <a:endParaRPr lang="en-US"/>
        </a:p>
      </dgm:t>
    </dgm:pt>
    <dgm:pt modelId="{DD447381-C952-479F-A750-1BE20C49FA28}" type="sibTrans" cxnId="{871E7FEF-9DE3-4728-955B-647021947905}">
      <dgm:prSet/>
      <dgm:spPr/>
      <dgm:t>
        <a:bodyPr/>
        <a:lstStyle/>
        <a:p>
          <a:endParaRPr lang="en-US"/>
        </a:p>
      </dgm:t>
    </dgm:pt>
    <dgm:pt modelId="{71DDCE3C-BE39-4AEC-AA2E-DFE146BB02D3}">
      <dgm:prSet/>
      <dgm:spPr/>
      <dgm:t>
        <a:bodyPr/>
        <a:lstStyle/>
        <a:p>
          <a:r>
            <a:rPr lang="en-US"/>
            <a:t>Limited theory of change or of human agency</a:t>
          </a:r>
        </a:p>
      </dgm:t>
    </dgm:pt>
    <dgm:pt modelId="{064146F2-0BFA-45FE-BBAF-25B41E3C2D6F}" type="parTrans" cxnId="{C1130EC5-59CB-4767-A566-CFEB489FD16A}">
      <dgm:prSet/>
      <dgm:spPr/>
      <dgm:t>
        <a:bodyPr/>
        <a:lstStyle/>
        <a:p>
          <a:endParaRPr lang="en-US"/>
        </a:p>
      </dgm:t>
    </dgm:pt>
    <dgm:pt modelId="{A8B40149-029E-4247-A9EC-FE29E6DC2A83}" type="sibTrans" cxnId="{C1130EC5-59CB-4767-A566-CFEB489FD16A}">
      <dgm:prSet/>
      <dgm:spPr/>
      <dgm:t>
        <a:bodyPr/>
        <a:lstStyle/>
        <a:p>
          <a:endParaRPr lang="en-US"/>
        </a:p>
      </dgm:t>
    </dgm:pt>
    <dgm:pt modelId="{74B42C20-BC35-0E4F-B70A-91C01F837A1B}" type="pres">
      <dgm:prSet presAssocID="{B21A3266-B90A-4CDD-946B-F750304349CB}" presName="linear" presStyleCnt="0">
        <dgm:presLayoutVars>
          <dgm:animLvl val="lvl"/>
          <dgm:resizeHandles val="exact"/>
        </dgm:presLayoutVars>
      </dgm:prSet>
      <dgm:spPr/>
      <dgm:t>
        <a:bodyPr/>
        <a:lstStyle/>
        <a:p>
          <a:endParaRPr lang="en-US"/>
        </a:p>
      </dgm:t>
    </dgm:pt>
    <dgm:pt modelId="{B2E4A993-DE5C-1441-A973-6DB01B7F9B9D}" type="pres">
      <dgm:prSet presAssocID="{8DC9E9C5-BE65-40D1-B2B1-29FFAEA28A39}" presName="parentText" presStyleLbl="node1" presStyleIdx="0" presStyleCnt="7">
        <dgm:presLayoutVars>
          <dgm:chMax val="0"/>
          <dgm:bulletEnabled val="1"/>
        </dgm:presLayoutVars>
      </dgm:prSet>
      <dgm:spPr/>
      <dgm:t>
        <a:bodyPr/>
        <a:lstStyle/>
        <a:p>
          <a:endParaRPr lang="en-US"/>
        </a:p>
      </dgm:t>
    </dgm:pt>
    <dgm:pt modelId="{E6ECD339-858E-BA4E-ACEF-47C1F4F7D7D5}" type="pres">
      <dgm:prSet presAssocID="{131C1225-CE1B-4305-AC44-010041460A24}" presName="spacer" presStyleCnt="0"/>
      <dgm:spPr/>
    </dgm:pt>
    <dgm:pt modelId="{E7ECA626-EA58-6F4C-8BDB-3BA23EAD5123}" type="pres">
      <dgm:prSet presAssocID="{A4BBC2DF-B708-472C-8737-5FFE72E6A5D6}" presName="parentText" presStyleLbl="node1" presStyleIdx="1" presStyleCnt="7">
        <dgm:presLayoutVars>
          <dgm:chMax val="0"/>
          <dgm:bulletEnabled val="1"/>
        </dgm:presLayoutVars>
      </dgm:prSet>
      <dgm:spPr/>
      <dgm:t>
        <a:bodyPr/>
        <a:lstStyle/>
        <a:p>
          <a:endParaRPr lang="en-US"/>
        </a:p>
      </dgm:t>
    </dgm:pt>
    <dgm:pt modelId="{3C1F6B34-50F0-0247-9892-30895713DF2E}" type="pres">
      <dgm:prSet presAssocID="{E0BEC0C7-3B73-41C9-83CD-8DD3D33E46FD}" presName="spacer" presStyleCnt="0"/>
      <dgm:spPr/>
    </dgm:pt>
    <dgm:pt modelId="{F0DE4013-05E3-9743-99BF-5BA63A485563}" type="pres">
      <dgm:prSet presAssocID="{FCBEC4E9-37AA-4882-B01E-F81C89C02B3E}" presName="parentText" presStyleLbl="node1" presStyleIdx="2" presStyleCnt="7">
        <dgm:presLayoutVars>
          <dgm:chMax val="0"/>
          <dgm:bulletEnabled val="1"/>
        </dgm:presLayoutVars>
      </dgm:prSet>
      <dgm:spPr/>
      <dgm:t>
        <a:bodyPr/>
        <a:lstStyle/>
        <a:p>
          <a:endParaRPr lang="en-US"/>
        </a:p>
      </dgm:t>
    </dgm:pt>
    <dgm:pt modelId="{6F0F18C2-C94E-6D49-B2DA-8B9A73EA57F5}" type="pres">
      <dgm:prSet presAssocID="{5584A5AF-8C5C-4851-8B88-ED3BB358049E}" presName="spacer" presStyleCnt="0"/>
      <dgm:spPr/>
    </dgm:pt>
    <dgm:pt modelId="{34284618-E977-6F43-8C89-F8B4D9905661}" type="pres">
      <dgm:prSet presAssocID="{32CC370E-7DD5-4B4B-AA04-809E048E3AB0}" presName="parentText" presStyleLbl="node1" presStyleIdx="3" presStyleCnt="7">
        <dgm:presLayoutVars>
          <dgm:chMax val="0"/>
          <dgm:bulletEnabled val="1"/>
        </dgm:presLayoutVars>
      </dgm:prSet>
      <dgm:spPr/>
      <dgm:t>
        <a:bodyPr/>
        <a:lstStyle/>
        <a:p>
          <a:endParaRPr lang="en-US"/>
        </a:p>
      </dgm:t>
    </dgm:pt>
    <dgm:pt modelId="{990AB4CF-675B-FB4F-BA5C-CB6EDCC29AF2}" type="pres">
      <dgm:prSet presAssocID="{4AC4E520-A4DD-44B8-AF8C-DE84E0A82C1F}" presName="spacer" presStyleCnt="0"/>
      <dgm:spPr/>
    </dgm:pt>
    <dgm:pt modelId="{D56DF56C-C680-E043-B584-24EC367DEE2D}" type="pres">
      <dgm:prSet presAssocID="{2D603664-BDB1-48BC-8E93-A0DB29CA3136}" presName="parentText" presStyleLbl="node1" presStyleIdx="4" presStyleCnt="7">
        <dgm:presLayoutVars>
          <dgm:chMax val="0"/>
          <dgm:bulletEnabled val="1"/>
        </dgm:presLayoutVars>
      </dgm:prSet>
      <dgm:spPr/>
      <dgm:t>
        <a:bodyPr/>
        <a:lstStyle/>
        <a:p>
          <a:endParaRPr lang="en-US"/>
        </a:p>
      </dgm:t>
    </dgm:pt>
    <dgm:pt modelId="{D41C6937-55F5-AE4A-AAA9-F50C68F410DE}" type="pres">
      <dgm:prSet presAssocID="{66BE9934-239C-4C05-86E0-EA8C39D7C15E}" presName="spacer" presStyleCnt="0"/>
      <dgm:spPr/>
    </dgm:pt>
    <dgm:pt modelId="{3DAF0727-9D4E-0F4B-BE7C-E0B9CAB0F1D2}" type="pres">
      <dgm:prSet presAssocID="{917D5333-26BC-4016-8510-7972A0E7414A}" presName="parentText" presStyleLbl="node1" presStyleIdx="5" presStyleCnt="7">
        <dgm:presLayoutVars>
          <dgm:chMax val="0"/>
          <dgm:bulletEnabled val="1"/>
        </dgm:presLayoutVars>
      </dgm:prSet>
      <dgm:spPr/>
      <dgm:t>
        <a:bodyPr/>
        <a:lstStyle/>
        <a:p>
          <a:endParaRPr lang="en-US"/>
        </a:p>
      </dgm:t>
    </dgm:pt>
    <dgm:pt modelId="{9C858B3C-8B77-164B-B112-DC4EF94A1D40}" type="pres">
      <dgm:prSet presAssocID="{DD447381-C952-479F-A750-1BE20C49FA28}" presName="spacer" presStyleCnt="0"/>
      <dgm:spPr/>
    </dgm:pt>
    <dgm:pt modelId="{B9D42A10-A219-2549-9F11-62CD4AC4F1F2}" type="pres">
      <dgm:prSet presAssocID="{71DDCE3C-BE39-4AEC-AA2E-DFE146BB02D3}" presName="parentText" presStyleLbl="node1" presStyleIdx="6" presStyleCnt="7">
        <dgm:presLayoutVars>
          <dgm:chMax val="0"/>
          <dgm:bulletEnabled val="1"/>
        </dgm:presLayoutVars>
      </dgm:prSet>
      <dgm:spPr/>
      <dgm:t>
        <a:bodyPr/>
        <a:lstStyle/>
        <a:p>
          <a:endParaRPr lang="en-US"/>
        </a:p>
      </dgm:t>
    </dgm:pt>
  </dgm:ptLst>
  <dgm:cxnLst>
    <dgm:cxn modelId="{0378258A-5FF4-824D-8269-38DB0495325B}" type="presOf" srcId="{A4BBC2DF-B708-472C-8737-5FFE72E6A5D6}" destId="{E7ECA626-EA58-6F4C-8BDB-3BA23EAD5123}" srcOrd="0" destOrd="0" presId="urn:microsoft.com/office/officeart/2005/8/layout/vList2"/>
    <dgm:cxn modelId="{10F99B8D-5C2C-F640-940E-E03782DF6D65}" type="presOf" srcId="{B21A3266-B90A-4CDD-946B-F750304349CB}" destId="{74B42C20-BC35-0E4F-B70A-91C01F837A1B}" srcOrd="0" destOrd="0" presId="urn:microsoft.com/office/officeart/2005/8/layout/vList2"/>
    <dgm:cxn modelId="{53B33BA5-9F5C-BA4B-BEDE-3E7B94E939AE}" type="presOf" srcId="{917D5333-26BC-4016-8510-7972A0E7414A}" destId="{3DAF0727-9D4E-0F4B-BE7C-E0B9CAB0F1D2}" srcOrd="0" destOrd="0" presId="urn:microsoft.com/office/officeart/2005/8/layout/vList2"/>
    <dgm:cxn modelId="{8520BA75-4E2C-4673-A006-0E8E9C0EFD15}" srcId="{B21A3266-B90A-4CDD-946B-F750304349CB}" destId="{32CC370E-7DD5-4B4B-AA04-809E048E3AB0}" srcOrd="3" destOrd="0" parTransId="{8523FA08-94A5-4F52-AAA3-B8AA4460CEF5}" sibTransId="{4AC4E520-A4DD-44B8-AF8C-DE84E0A82C1F}"/>
    <dgm:cxn modelId="{871E7FEF-9DE3-4728-955B-647021947905}" srcId="{B21A3266-B90A-4CDD-946B-F750304349CB}" destId="{917D5333-26BC-4016-8510-7972A0E7414A}" srcOrd="5" destOrd="0" parTransId="{BA82E72E-A612-4F33-B048-E798E82A8871}" sibTransId="{DD447381-C952-479F-A750-1BE20C49FA28}"/>
    <dgm:cxn modelId="{9C7ADCBA-66DF-4BDD-BD3F-B6969E38AA51}" srcId="{B21A3266-B90A-4CDD-946B-F750304349CB}" destId="{A4BBC2DF-B708-472C-8737-5FFE72E6A5D6}" srcOrd="1" destOrd="0" parTransId="{DAB7F3E0-494B-41DC-B50D-E3CC2AE0E520}" sibTransId="{E0BEC0C7-3B73-41C9-83CD-8DD3D33E46FD}"/>
    <dgm:cxn modelId="{17ACC6AB-7F42-4F47-A727-6BF37FE0A451}" type="presOf" srcId="{32CC370E-7DD5-4B4B-AA04-809E048E3AB0}" destId="{34284618-E977-6F43-8C89-F8B4D9905661}" srcOrd="0" destOrd="0" presId="urn:microsoft.com/office/officeart/2005/8/layout/vList2"/>
    <dgm:cxn modelId="{277E1DEA-C7F8-B04E-9D37-34D2ED7B5421}" type="presOf" srcId="{2D603664-BDB1-48BC-8E93-A0DB29CA3136}" destId="{D56DF56C-C680-E043-B584-24EC367DEE2D}" srcOrd="0" destOrd="0" presId="urn:microsoft.com/office/officeart/2005/8/layout/vList2"/>
    <dgm:cxn modelId="{B0CEDEC4-BBFE-4303-9EC8-C8EC9DC59FE8}" srcId="{B21A3266-B90A-4CDD-946B-F750304349CB}" destId="{8DC9E9C5-BE65-40D1-B2B1-29FFAEA28A39}" srcOrd="0" destOrd="0" parTransId="{BD55992E-932F-4617-91BD-4CBCCA61951E}" sibTransId="{131C1225-CE1B-4305-AC44-010041460A24}"/>
    <dgm:cxn modelId="{9F3F8E00-76A5-4445-A7C9-A74BCE582BFC}" srcId="{B21A3266-B90A-4CDD-946B-F750304349CB}" destId="{FCBEC4E9-37AA-4882-B01E-F81C89C02B3E}" srcOrd="2" destOrd="0" parTransId="{D5D81F60-ECA8-4152-AD4B-9D39E246ABFD}" sibTransId="{5584A5AF-8C5C-4851-8B88-ED3BB358049E}"/>
    <dgm:cxn modelId="{B7965A80-BB2B-2E4B-AED4-7FB2015649E9}" type="presOf" srcId="{8DC9E9C5-BE65-40D1-B2B1-29FFAEA28A39}" destId="{B2E4A993-DE5C-1441-A973-6DB01B7F9B9D}" srcOrd="0" destOrd="0" presId="urn:microsoft.com/office/officeart/2005/8/layout/vList2"/>
    <dgm:cxn modelId="{F22A37EA-F619-462D-BC3B-3A4BCCA1E6AF}" srcId="{B21A3266-B90A-4CDD-946B-F750304349CB}" destId="{2D603664-BDB1-48BC-8E93-A0DB29CA3136}" srcOrd="4" destOrd="0" parTransId="{9B486469-E8F2-4FAB-BADB-1FDACA0E8D2D}" sibTransId="{66BE9934-239C-4C05-86E0-EA8C39D7C15E}"/>
    <dgm:cxn modelId="{0613CB44-8CC5-C949-BB38-333BA6A4BB46}" type="presOf" srcId="{71DDCE3C-BE39-4AEC-AA2E-DFE146BB02D3}" destId="{B9D42A10-A219-2549-9F11-62CD4AC4F1F2}" srcOrd="0" destOrd="0" presId="urn:microsoft.com/office/officeart/2005/8/layout/vList2"/>
    <dgm:cxn modelId="{C1130EC5-59CB-4767-A566-CFEB489FD16A}" srcId="{B21A3266-B90A-4CDD-946B-F750304349CB}" destId="{71DDCE3C-BE39-4AEC-AA2E-DFE146BB02D3}" srcOrd="6" destOrd="0" parTransId="{064146F2-0BFA-45FE-BBAF-25B41E3C2D6F}" sibTransId="{A8B40149-029E-4247-A9EC-FE29E6DC2A83}"/>
    <dgm:cxn modelId="{840822B7-BFE7-1047-9436-8BDCD9EB5686}" type="presOf" srcId="{FCBEC4E9-37AA-4882-B01E-F81C89C02B3E}" destId="{F0DE4013-05E3-9743-99BF-5BA63A485563}" srcOrd="0" destOrd="0" presId="urn:microsoft.com/office/officeart/2005/8/layout/vList2"/>
    <dgm:cxn modelId="{575BC320-54BB-3244-B679-0EFC97C3DF0B}" type="presParOf" srcId="{74B42C20-BC35-0E4F-B70A-91C01F837A1B}" destId="{B2E4A993-DE5C-1441-A973-6DB01B7F9B9D}" srcOrd="0" destOrd="0" presId="urn:microsoft.com/office/officeart/2005/8/layout/vList2"/>
    <dgm:cxn modelId="{2600004B-E2CF-374D-9EA9-B7020AE123FE}" type="presParOf" srcId="{74B42C20-BC35-0E4F-B70A-91C01F837A1B}" destId="{E6ECD339-858E-BA4E-ACEF-47C1F4F7D7D5}" srcOrd="1" destOrd="0" presId="urn:microsoft.com/office/officeart/2005/8/layout/vList2"/>
    <dgm:cxn modelId="{57E84CF3-4D12-4D41-868A-4EFF0C57FD1B}" type="presParOf" srcId="{74B42C20-BC35-0E4F-B70A-91C01F837A1B}" destId="{E7ECA626-EA58-6F4C-8BDB-3BA23EAD5123}" srcOrd="2" destOrd="0" presId="urn:microsoft.com/office/officeart/2005/8/layout/vList2"/>
    <dgm:cxn modelId="{97A7ACB3-8A96-784F-B467-560DBD9B70C8}" type="presParOf" srcId="{74B42C20-BC35-0E4F-B70A-91C01F837A1B}" destId="{3C1F6B34-50F0-0247-9892-30895713DF2E}" srcOrd="3" destOrd="0" presId="urn:microsoft.com/office/officeart/2005/8/layout/vList2"/>
    <dgm:cxn modelId="{B95295E2-FB3A-F146-A44B-E2F8DC049B41}" type="presParOf" srcId="{74B42C20-BC35-0E4F-B70A-91C01F837A1B}" destId="{F0DE4013-05E3-9743-99BF-5BA63A485563}" srcOrd="4" destOrd="0" presId="urn:microsoft.com/office/officeart/2005/8/layout/vList2"/>
    <dgm:cxn modelId="{3B19F4A1-75CF-FA42-9D91-017BDB70D35E}" type="presParOf" srcId="{74B42C20-BC35-0E4F-B70A-91C01F837A1B}" destId="{6F0F18C2-C94E-6D49-B2DA-8B9A73EA57F5}" srcOrd="5" destOrd="0" presId="urn:microsoft.com/office/officeart/2005/8/layout/vList2"/>
    <dgm:cxn modelId="{078D5468-B936-1E46-A172-795757A7E965}" type="presParOf" srcId="{74B42C20-BC35-0E4F-B70A-91C01F837A1B}" destId="{34284618-E977-6F43-8C89-F8B4D9905661}" srcOrd="6" destOrd="0" presId="urn:microsoft.com/office/officeart/2005/8/layout/vList2"/>
    <dgm:cxn modelId="{2BC12BCB-C6FE-904B-8F1D-C4EA78C497AE}" type="presParOf" srcId="{74B42C20-BC35-0E4F-B70A-91C01F837A1B}" destId="{990AB4CF-675B-FB4F-BA5C-CB6EDCC29AF2}" srcOrd="7" destOrd="0" presId="urn:microsoft.com/office/officeart/2005/8/layout/vList2"/>
    <dgm:cxn modelId="{1039571B-31CE-9A42-B135-AEC37ECC3767}" type="presParOf" srcId="{74B42C20-BC35-0E4F-B70A-91C01F837A1B}" destId="{D56DF56C-C680-E043-B584-24EC367DEE2D}" srcOrd="8" destOrd="0" presId="urn:microsoft.com/office/officeart/2005/8/layout/vList2"/>
    <dgm:cxn modelId="{F5C28D76-41C5-AF41-ACFA-C40D3088BD43}" type="presParOf" srcId="{74B42C20-BC35-0E4F-B70A-91C01F837A1B}" destId="{D41C6937-55F5-AE4A-AAA9-F50C68F410DE}" srcOrd="9" destOrd="0" presId="urn:microsoft.com/office/officeart/2005/8/layout/vList2"/>
    <dgm:cxn modelId="{2449155A-96ED-134D-8806-BA95E23DE879}" type="presParOf" srcId="{74B42C20-BC35-0E4F-B70A-91C01F837A1B}" destId="{3DAF0727-9D4E-0F4B-BE7C-E0B9CAB0F1D2}" srcOrd="10" destOrd="0" presId="urn:microsoft.com/office/officeart/2005/8/layout/vList2"/>
    <dgm:cxn modelId="{83071551-0FAD-3B45-B5B5-6DB2E5916EF8}" type="presParOf" srcId="{74B42C20-BC35-0E4F-B70A-91C01F837A1B}" destId="{9C858B3C-8B77-164B-B112-DC4EF94A1D40}" srcOrd="11" destOrd="0" presId="urn:microsoft.com/office/officeart/2005/8/layout/vList2"/>
    <dgm:cxn modelId="{E81E3285-FD03-344C-9539-4DA5208C816D}" type="presParOf" srcId="{74B42C20-BC35-0E4F-B70A-91C01F837A1B}" destId="{B9D42A10-A219-2549-9F11-62CD4AC4F1F2}"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4A993-DE5C-1441-A973-6DB01B7F9B9D}">
      <dsp:nvSpPr>
        <dsp:cNvPr id="0" name=""/>
        <dsp:cNvSpPr/>
      </dsp:nvSpPr>
      <dsp:spPr>
        <a:xfrm>
          <a:off x="0" y="127857"/>
          <a:ext cx="6269037" cy="71505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a:t>Vague- ‘meat-fix’, ‘all things to all people’, ‘floating signifier’</a:t>
          </a:r>
        </a:p>
      </dsp:txBody>
      <dsp:txXfrm>
        <a:off x="34906" y="162763"/>
        <a:ext cx="6199225" cy="645240"/>
      </dsp:txXfrm>
    </dsp:sp>
    <dsp:sp modelId="{E7ECA626-EA58-6F4C-8BDB-3BA23EAD5123}">
      <dsp:nvSpPr>
        <dsp:cNvPr id="0" name=""/>
        <dsp:cNvSpPr/>
      </dsp:nvSpPr>
      <dsp:spPr>
        <a:xfrm>
          <a:off x="0" y="894750"/>
          <a:ext cx="6269037" cy="715052"/>
        </a:xfrm>
        <a:prstGeom prst="roundRect">
          <a:avLst/>
        </a:prstGeom>
        <a:solidFill>
          <a:schemeClr val="accent2">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a:t>‘Sustainable development’ is an oxymoron</a:t>
          </a:r>
        </a:p>
      </dsp:txBody>
      <dsp:txXfrm>
        <a:off x="34906" y="929656"/>
        <a:ext cx="6199225" cy="645240"/>
      </dsp:txXfrm>
    </dsp:sp>
    <dsp:sp modelId="{F0DE4013-05E3-9743-99BF-5BA63A485563}">
      <dsp:nvSpPr>
        <dsp:cNvPr id="0" name=""/>
        <dsp:cNvSpPr/>
      </dsp:nvSpPr>
      <dsp:spPr>
        <a:xfrm>
          <a:off x="0" y="1661643"/>
          <a:ext cx="6269037" cy="715052"/>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a:t>Does not specify the relationship between different components of SD</a:t>
          </a:r>
        </a:p>
      </dsp:txBody>
      <dsp:txXfrm>
        <a:off x="34906" y="1696549"/>
        <a:ext cx="6199225" cy="645240"/>
      </dsp:txXfrm>
    </dsp:sp>
    <dsp:sp modelId="{34284618-E977-6F43-8C89-F8B4D9905661}">
      <dsp:nvSpPr>
        <dsp:cNvPr id="0" name=""/>
        <dsp:cNvSpPr/>
      </dsp:nvSpPr>
      <dsp:spPr>
        <a:xfrm>
          <a:off x="0" y="2428536"/>
          <a:ext cx="6269037" cy="715052"/>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a:t>Elides power relationships between countries and groups</a:t>
          </a:r>
        </a:p>
      </dsp:txBody>
      <dsp:txXfrm>
        <a:off x="34906" y="2463442"/>
        <a:ext cx="6199225" cy="645240"/>
      </dsp:txXfrm>
    </dsp:sp>
    <dsp:sp modelId="{D56DF56C-C680-E043-B584-24EC367DEE2D}">
      <dsp:nvSpPr>
        <dsp:cNvPr id="0" name=""/>
        <dsp:cNvSpPr/>
      </dsp:nvSpPr>
      <dsp:spPr>
        <a:xfrm>
          <a:off x="0" y="3195428"/>
          <a:ext cx="6269037" cy="715052"/>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a:t>Ahistorical – ignore colonial legacy and effects of globalisation</a:t>
          </a:r>
        </a:p>
      </dsp:txBody>
      <dsp:txXfrm>
        <a:off x="34906" y="3230334"/>
        <a:ext cx="6199225" cy="645240"/>
      </dsp:txXfrm>
    </dsp:sp>
    <dsp:sp modelId="{3DAF0727-9D4E-0F4B-BE7C-E0B9CAB0F1D2}">
      <dsp:nvSpPr>
        <dsp:cNvPr id="0" name=""/>
        <dsp:cNvSpPr/>
      </dsp:nvSpPr>
      <dsp:spPr>
        <a:xfrm>
          <a:off x="0" y="3962321"/>
          <a:ext cx="6269037" cy="715052"/>
        </a:xfrm>
        <a:prstGeom prst="roundRect">
          <a:avLst/>
        </a:prstGeom>
        <a:solidFill>
          <a:schemeClr val="accent2">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a:t>Eurocentric</a:t>
          </a:r>
        </a:p>
      </dsp:txBody>
      <dsp:txXfrm>
        <a:off x="34906" y="3997227"/>
        <a:ext cx="6199225" cy="645240"/>
      </dsp:txXfrm>
    </dsp:sp>
    <dsp:sp modelId="{B9D42A10-A219-2549-9F11-62CD4AC4F1F2}">
      <dsp:nvSpPr>
        <dsp:cNvPr id="0" name=""/>
        <dsp:cNvSpPr/>
      </dsp:nvSpPr>
      <dsp:spPr>
        <a:xfrm>
          <a:off x="0" y="4729214"/>
          <a:ext cx="6269037" cy="715052"/>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a:t>Limited theory of change or of human agency</a:t>
          </a:r>
        </a:p>
      </dsp:txBody>
      <dsp:txXfrm>
        <a:off x="34906" y="4764120"/>
        <a:ext cx="6199225" cy="6452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105F27-21FD-A147-90EE-D9CE0EB434BF}" type="datetimeFigureOut">
              <a:rPr lang="en-US" smtClean="0"/>
              <a:t>10/25/17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4C7547-7763-2845-A6F0-7EFE2940EA44}" type="slidenum">
              <a:rPr lang="en-US" smtClean="0"/>
              <a:t>‹#›</a:t>
            </a:fld>
            <a:endParaRPr lang="en-US"/>
          </a:p>
        </p:txBody>
      </p:sp>
    </p:spTree>
    <p:extLst>
      <p:ext uri="{BB962C8B-B14F-4D97-AF65-F5344CB8AC3E}">
        <p14:creationId xmlns:p14="http://schemas.microsoft.com/office/powerpoint/2010/main" val="57893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4C7547-7763-2845-A6F0-7EFE2940EA44}" type="slidenum">
              <a:rPr lang="en-US" smtClean="0"/>
              <a:t>17</a:t>
            </a:fld>
            <a:endParaRPr lang="en-US"/>
          </a:p>
        </p:txBody>
      </p:sp>
    </p:spTree>
    <p:extLst>
      <p:ext uri="{BB962C8B-B14F-4D97-AF65-F5344CB8AC3E}">
        <p14:creationId xmlns:p14="http://schemas.microsoft.com/office/powerpoint/2010/main" val="8492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1EC1C3D-E06D-974C-9649-C4E74F0D6452}" type="datetimeFigureOut">
              <a:rPr lang="en-US" smtClean="0"/>
              <a:t>10/25/17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87978-7E4E-BA46-A0B9-6A38074E007B}" type="slidenum">
              <a:rPr lang="en-US" smtClean="0"/>
              <a:t>‹#›</a:t>
            </a:fld>
            <a:endParaRPr lang="en-US"/>
          </a:p>
        </p:txBody>
      </p:sp>
    </p:spTree>
    <p:extLst>
      <p:ext uri="{BB962C8B-B14F-4D97-AF65-F5344CB8AC3E}">
        <p14:creationId xmlns:p14="http://schemas.microsoft.com/office/powerpoint/2010/main" val="2006390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EC1C3D-E06D-974C-9649-C4E74F0D6452}" type="datetimeFigureOut">
              <a:rPr lang="en-US" smtClean="0"/>
              <a:t>10/25/17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87978-7E4E-BA46-A0B9-6A38074E007B}" type="slidenum">
              <a:rPr lang="en-US" smtClean="0"/>
              <a:t>‹#›</a:t>
            </a:fld>
            <a:endParaRPr lang="en-US"/>
          </a:p>
        </p:txBody>
      </p:sp>
    </p:spTree>
    <p:extLst>
      <p:ext uri="{BB962C8B-B14F-4D97-AF65-F5344CB8AC3E}">
        <p14:creationId xmlns:p14="http://schemas.microsoft.com/office/powerpoint/2010/main" val="747262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EC1C3D-E06D-974C-9649-C4E74F0D6452}" type="datetimeFigureOut">
              <a:rPr lang="en-US" smtClean="0"/>
              <a:t>10/25/17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87978-7E4E-BA46-A0B9-6A38074E007B}" type="slidenum">
              <a:rPr lang="en-US" smtClean="0"/>
              <a:t>‹#›</a:t>
            </a:fld>
            <a:endParaRPr lang="en-US"/>
          </a:p>
        </p:txBody>
      </p:sp>
    </p:spTree>
    <p:extLst>
      <p:ext uri="{BB962C8B-B14F-4D97-AF65-F5344CB8AC3E}">
        <p14:creationId xmlns:p14="http://schemas.microsoft.com/office/powerpoint/2010/main" val="763175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EC1C3D-E06D-974C-9649-C4E74F0D6452}" type="datetimeFigureOut">
              <a:rPr lang="en-US" smtClean="0"/>
              <a:t>10/25/17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87978-7E4E-BA46-A0B9-6A38074E007B}" type="slidenum">
              <a:rPr lang="en-US" smtClean="0"/>
              <a:t>‹#›</a:t>
            </a:fld>
            <a:endParaRPr lang="en-US"/>
          </a:p>
        </p:txBody>
      </p:sp>
    </p:spTree>
    <p:extLst>
      <p:ext uri="{BB962C8B-B14F-4D97-AF65-F5344CB8AC3E}">
        <p14:creationId xmlns:p14="http://schemas.microsoft.com/office/powerpoint/2010/main" val="1620891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EC1C3D-E06D-974C-9649-C4E74F0D6452}" type="datetimeFigureOut">
              <a:rPr lang="en-US" smtClean="0"/>
              <a:t>10/25/17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87978-7E4E-BA46-A0B9-6A38074E007B}" type="slidenum">
              <a:rPr lang="en-US" smtClean="0"/>
              <a:t>‹#›</a:t>
            </a:fld>
            <a:endParaRPr lang="en-US"/>
          </a:p>
        </p:txBody>
      </p:sp>
    </p:spTree>
    <p:extLst>
      <p:ext uri="{BB962C8B-B14F-4D97-AF65-F5344CB8AC3E}">
        <p14:creationId xmlns:p14="http://schemas.microsoft.com/office/powerpoint/2010/main" val="1494470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EC1C3D-E06D-974C-9649-C4E74F0D6452}" type="datetimeFigureOut">
              <a:rPr lang="en-US" smtClean="0"/>
              <a:t>10/25/17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787978-7E4E-BA46-A0B9-6A38074E007B}" type="slidenum">
              <a:rPr lang="en-US" smtClean="0"/>
              <a:t>‹#›</a:t>
            </a:fld>
            <a:endParaRPr lang="en-US"/>
          </a:p>
        </p:txBody>
      </p:sp>
    </p:spTree>
    <p:extLst>
      <p:ext uri="{BB962C8B-B14F-4D97-AF65-F5344CB8AC3E}">
        <p14:creationId xmlns:p14="http://schemas.microsoft.com/office/powerpoint/2010/main" val="601328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EC1C3D-E06D-974C-9649-C4E74F0D6452}" type="datetimeFigureOut">
              <a:rPr lang="en-US" smtClean="0"/>
              <a:t>10/25/17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787978-7E4E-BA46-A0B9-6A38074E007B}" type="slidenum">
              <a:rPr lang="en-US" smtClean="0"/>
              <a:t>‹#›</a:t>
            </a:fld>
            <a:endParaRPr lang="en-US"/>
          </a:p>
        </p:txBody>
      </p:sp>
    </p:spTree>
    <p:extLst>
      <p:ext uri="{BB962C8B-B14F-4D97-AF65-F5344CB8AC3E}">
        <p14:creationId xmlns:p14="http://schemas.microsoft.com/office/powerpoint/2010/main" val="461787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EC1C3D-E06D-974C-9649-C4E74F0D6452}" type="datetimeFigureOut">
              <a:rPr lang="en-US" smtClean="0"/>
              <a:t>10/25/17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787978-7E4E-BA46-A0B9-6A38074E007B}" type="slidenum">
              <a:rPr lang="en-US" smtClean="0"/>
              <a:t>‹#›</a:t>
            </a:fld>
            <a:endParaRPr lang="en-US"/>
          </a:p>
        </p:txBody>
      </p:sp>
    </p:spTree>
    <p:extLst>
      <p:ext uri="{BB962C8B-B14F-4D97-AF65-F5344CB8AC3E}">
        <p14:creationId xmlns:p14="http://schemas.microsoft.com/office/powerpoint/2010/main" val="259536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EC1C3D-E06D-974C-9649-C4E74F0D6452}" type="datetimeFigureOut">
              <a:rPr lang="en-US" smtClean="0"/>
              <a:t>10/25/17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787978-7E4E-BA46-A0B9-6A38074E007B}" type="slidenum">
              <a:rPr lang="en-US" smtClean="0"/>
              <a:t>‹#›</a:t>
            </a:fld>
            <a:endParaRPr lang="en-US"/>
          </a:p>
        </p:txBody>
      </p:sp>
    </p:spTree>
    <p:extLst>
      <p:ext uri="{BB962C8B-B14F-4D97-AF65-F5344CB8AC3E}">
        <p14:creationId xmlns:p14="http://schemas.microsoft.com/office/powerpoint/2010/main" val="493357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EC1C3D-E06D-974C-9649-C4E74F0D6452}" type="datetimeFigureOut">
              <a:rPr lang="en-US" smtClean="0"/>
              <a:t>10/25/17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787978-7E4E-BA46-A0B9-6A38074E007B}" type="slidenum">
              <a:rPr lang="en-US" smtClean="0"/>
              <a:t>‹#›</a:t>
            </a:fld>
            <a:endParaRPr lang="en-US"/>
          </a:p>
        </p:txBody>
      </p:sp>
    </p:spTree>
    <p:extLst>
      <p:ext uri="{BB962C8B-B14F-4D97-AF65-F5344CB8AC3E}">
        <p14:creationId xmlns:p14="http://schemas.microsoft.com/office/powerpoint/2010/main" val="426200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EC1C3D-E06D-974C-9649-C4E74F0D6452}" type="datetimeFigureOut">
              <a:rPr lang="en-US" smtClean="0"/>
              <a:t>10/25/17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787978-7E4E-BA46-A0B9-6A38074E007B}" type="slidenum">
              <a:rPr lang="en-US" smtClean="0"/>
              <a:t>‹#›</a:t>
            </a:fld>
            <a:endParaRPr lang="en-US"/>
          </a:p>
        </p:txBody>
      </p:sp>
    </p:spTree>
    <p:extLst>
      <p:ext uri="{BB962C8B-B14F-4D97-AF65-F5344CB8AC3E}">
        <p14:creationId xmlns:p14="http://schemas.microsoft.com/office/powerpoint/2010/main" val="12900423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EC1C3D-E06D-974C-9649-C4E74F0D6452}" type="datetimeFigureOut">
              <a:rPr lang="en-US" smtClean="0"/>
              <a:t>10/25/17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787978-7E4E-BA46-A0B9-6A38074E007B}" type="slidenum">
              <a:rPr lang="en-US" smtClean="0"/>
              <a:t>‹#›</a:t>
            </a:fld>
            <a:endParaRPr lang="en-US"/>
          </a:p>
        </p:txBody>
      </p:sp>
    </p:spTree>
    <p:extLst>
      <p:ext uri="{BB962C8B-B14F-4D97-AF65-F5344CB8AC3E}">
        <p14:creationId xmlns:p14="http://schemas.microsoft.com/office/powerpoint/2010/main" val="2048195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Global Education Policy and the Sustainable Development Goals:</a:t>
            </a:r>
          </a:p>
        </p:txBody>
      </p:sp>
      <p:sp>
        <p:nvSpPr>
          <p:cNvPr id="3" name="Subtitle 2"/>
          <p:cNvSpPr>
            <a:spLocks noGrp="1"/>
          </p:cNvSpPr>
          <p:nvPr>
            <p:ph type="subTitle" idx="1"/>
          </p:nvPr>
        </p:nvSpPr>
        <p:spPr/>
        <p:txBody>
          <a:bodyPr/>
          <a:lstStyle/>
          <a:p>
            <a:r>
              <a:rPr lang="en-US" dirty="0"/>
              <a:t>Complexity, systems thinking and social justice</a:t>
            </a:r>
          </a:p>
          <a:p>
            <a:endParaRPr lang="en-US" dirty="0"/>
          </a:p>
          <a:p>
            <a:r>
              <a:rPr lang="en-US" dirty="0"/>
              <a:t>Professor Leon Tikly</a:t>
            </a:r>
          </a:p>
        </p:txBody>
      </p:sp>
    </p:spTree>
    <p:extLst>
      <p:ext uri="{BB962C8B-B14F-4D97-AF65-F5344CB8AC3E}">
        <p14:creationId xmlns:p14="http://schemas.microsoft.com/office/powerpoint/2010/main" val="1923952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2719596" y="643467"/>
            <a:ext cx="6752807" cy="5571066"/>
          </a:xfrm>
          <a:prstGeom prst="rect">
            <a:avLst/>
          </a:prstGeom>
        </p:spPr>
      </p:pic>
    </p:spTree>
    <p:extLst>
      <p:ext uri="{BB962C8B-B14F-4D97-AF65-F5344CB8AC3E}">
        <p14:creationId xmlns:p14="http://schemas.microsoft.com/office/powerpoint/2010/main" val="4032412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D7481200-3BB2-4CA3-9D54-1077F6F7653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199459" y="642938"/>
            <a:ext cx="3670808" cy="5502264"/>
          </a:xfrm>
        </p:spPr>
        <p:txBody>
          <a:bodyPr>
            <a:normAutofit/>
          </a:bodyPr>
          <a:lstStyle/>
          <a:p>
            <a:r>
              <a:rPr lang="en-US">
                <a:solidFill>
                  <a:srgbClr val="FFFFFF"/>
                </a:solidFill>
              </a:rPr>
              <a:t>Common criticisms of dominant conceptions of SD</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4196917726"/>
              </p:ext>
            </p:extLst>
          </p:nvPr>
        </p:nvGraphicFramePr>
        <p:xfrm>
          <a:off x="642938" y="642938"/>
          <a:ext cx="6269037"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7199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67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2971" y="643467"/>
            <a:ext cx="6606057" cy="5571066"/>
          </a:xfrm>
          <a:prstGeom prst="rect">
            <a:avLst/>
          </a:prstGeom>
        </p:spPr>
      </p:pic>
    </p:spTree>
    <p:extLst>
      <p:ext uri="{BB962C8B-B14F-4D97-AF65-F5344CB8AC3E}">
        <p14:creationId xmlns:p14="http://schemas.microsoft.com/office/powerpoint/2010/main" val="955187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A9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956" y="643467"/>
            <a:ext cx="7428088" cy="5571066"/>
          </a:xfrm>
          <a:prstGeom prst="rect">
            <a:avLst/>
          </a:prstGeom>
        </p:spPr>
      </p:pic>
    </p:spTree>
    <p:extLst>
      <p:ext uri="{BB962C8B-B14F-4D97-AF65-F5344CB8AC3E}">
        <p14:creationId xmlns:p14="http://schemas.microsoft.com/office/powerpoint/2010/main" val="2113860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theory</a:t>
            </a:r>
          </a:p>
        </p:txBody>
      </p:sp>
      <p:sp>
        <p:nvSpPr>
          <p:cNvPr id="3" name="Content Placeholder 2"/>
          <p:cNvSpPr>
            <a:spLocks noGrp="1"/>
          </p:cNvSpPr>
          <p:nvPr>
            <p:ph idx="1"/>
          </p:nvPr>
        </p:nvSpPr>
        <p:spPr/>
        <p:txBody>
          <a:bodyPr/>
          <a:lstStyle/>
          <a:p>
            <a:r>
              <a:rPr lang="en-US" dirty="0"/>
              <a:t>“Complexity science developed earlier and faster in the natural sciences (Capra 1997; Waldrop 1992) than the social sciences. This was partly due to the incorporation of simple equilibrium concepts of systems in the early founding texts of sociology, such as those by Durkheim and Parsons, which have been strongly criticized. These criticisms of simple equilibrium conceptualizations of systems tended to lead to rejection of the concept of system altogether rather than to its revision and gradual improvement. This was part of the turn against the ‘metanarrative’ (</a:t>
            </a:r>
            <a:r>
              <a:rPr lang="en-US" dirty="0" err="1"/>
              <a:t>Lyotard</a:t>
            </a:r>
            <a:r>
              <a:rPr lang="en-US" dirty="0"/>
              <a:t> 1978); away from modernism, and towards postmodern and poststructuralist perspectives in social </a:t>
            </a:r>
            <a:r>
              <a:rPr lang="en-US" dirty="0" err="1"/>
              <a:t>science.”Excerpt</a:t>
            </a:r>
            <a:r>
              <a:rPr lang="en-US" dirty="0"/>
              <a:t> From: Sylvia </a:t>
            </a:r>
            <a:r>
              <a:rPr lang="en-US" dirty="0" err="1"/>
              <a:t>Walby</a:t>
            </a:r>
            <a:r>
              <a:rPr lang="en-US" dirty="0"/>
              <a:t>. “Crisis.” </a:t>
            </a:r>
            <a:r>
              <a:rPr lang="en-US" dirty="0" err="1"/>
              <a:t>iBooks</a:t>
            </a:r>
            <a:r>
              <a:rPr lang="en-US" dirty="0"/>
              <a:t>. </a:t>
            </a:r>
          </a:p>
        </p:txBody>
      </p:sp>
    </p:spTree>
    <p:extLst>
      <p:ext uri="{BB962C8B-B14F-4D97-AF65-F5344CB8AC3E}">
        <p14:creationId xmlns:p14="http://schemas.microsoft.com/office/powerpoint/2010/main" val="1789553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theory</a:t>
            </a:r>
          </a:p>
        </p:txBody>
      </p:sp>
      <p:sp>
        <p:nvSpPr>
          <p:cNvPr id="3" name="Content Placeholder 2"/>
          <p:cNvSpPr>
            <a:spLocks noGrp="1"/>
          </p:cNvSpPr>
          <p:nvPr>
            <p:ph idx="1"/>
          </p:nvPr>
        </p:nvSpPr>
        <p:spPr/>
        <p:txBody>
          <a:bodyPr>
            <a:normAutofit fontScale="92500"/>
          </a:bodyPr>
          <a:lstStyle/>
          <a:p>
            <a:r>
              <a:rPr lang="en-US" b="1" dirty="0">
                <a:latin typeface="Times" charset="0"/>
              </a:rPr>
              <a:t>A complex system cannot be explained merely by breaking it down into its</a:t>
            </a:r>
            <a:r>
              <a:rPr lang="en-US" dirty="0">
                <a:latin typeface="Times" charset="0"/>
              </a:rPr>
              <a:t> </a:t>
            </a:r>
            <a:r>
              <a:rPr lang="en-US" b="1" dirty="0">
                <a:latin typeface="Times" charset="0"/>
              </a:rPr>
              <a:t>component parts because those parts are interdependent: elements interact with each</a:t>
            </a:r>
            <a:r>
              <a:rPr lang="en-US" dirty="0">
                <a:latin typeface="Times" charset="0"/>
              </a:rPr>
              <a:t> </a:t>
            </a:r>
            <a:r>
              <a:rPr lang="en-US" b="1" dirty="0">
                <a:latin typeface="Times" charset="0"/>
              </a:rPr>
              <a:t>other, share information and combine to produce systemic </a:t>
            </a:r>
            <a:r>
              <a:rPr lang="en-US" b="1" dirty="0" err="1">
                <a:latin typeface="Times" charset="0"/>
              </a:rPr>
              <a:t>behaviour</a:t>
            </a:r>
            <a:r>
              <a:rPr lang="en-US" b="1" dirty="0">
                <a:latin typeface="Times" charset="0"/>
              </a:rPr>
              <a:t>.</a:t>
            </a:r>
            <a:endParaRPr lang="en-US" dirty="0">
              <a:latin typeface="Times" charset="0"/>
            </a:endParaRPr>
          </a:p>
          <a:p>
            <a:r>
              <a:rPr lang="en-US" b="1" dirty="0">
                <a:latin typeface="Times" charset="0"/>
              </a:rPr>
              <a:t>The </a:t>
            </a:r>
            <a:r>
              <a:rPr lang="en-US" b="1" dirty="0" err="1">
                <a:latin typeface="Times" charset="0"/>
              </a:rPr>
              <a:t>behaviour</a:t>
            </a:r>
            <a:r>
              <a:rPr lang="en-US" b="1" dirty="0">
                <a:latin typeface="Times" charset="0"/>
              </a:rPr>
              <a:t> of complex systems is difficult (or impossible) to predict. They</a:t>
            </a:r>
            <a:r>
              <a:rPr lang="en-US" dirty="0">
                <a:latin typeface="Times" charset="0"/>
              </a:rPr>
              <a:t> </a:t>
            </a:r>
            <a:r>
              <a:rPr lang="en-US" b="1" dirty="0">
                <a:latin typeface="Times" charset="0"/>
              </a:rPr>
              <a:t>exhibit ‘non-linear’ dynamics produced by feedback loops in which some forms of</a:t>
            </a:r>
            <a:r>
              <a:rPr lang="en-US" dirty="0">
                <a:latin typeface="Times" charset="0"/>
              </a:rPr>
              <a:t> </a:t>
            </a:r>
            <a:r>
              <a:rPr lang="en-US" b="1" dirty="0">
                <a:latin typeface="Times" charset="0"/>
              </a:rPr>
              <a:t>energy or action are dampened (negative feedback) while others are amplified</a:t>
            </a:r>
            <a:r>
              <a:rPr lang="en-US" dirty="0">
                <a:latin typeface="Times" charset="0"/>
              </a:rPr>
              <a:t> </a:t>
            </a:r>
            <a:r>
              <a:rPr lang="en-US" b="1" dirty="0">
                <a:latin typeface="Times" charset="0"/>
              </a:rPr>
              <a:t>(positive feedback). Small actions can have large effects and large actions can have</a:t>
            </a:r>
            <a:r>
              <a:rPr lang="en-US" dirty="0">
                <a:latin typeface="Times" charset="0"/>
              </a:rPr>
              <a:t> </a:t>
            </a:r>
            <a:r>
              <a:rPr lang="en-US" b="1" dirty="0">
                <a:latin typeface="Times" charset="0"/>
              </a:rPr>
              <a:t>small effects.</a:t>
            </a:r>
          </a:p>
          <a:p>
            <a:r>
              <a:rPr lang="en-US" b="1" dirty="0">
                <a:latin typeface="Times" charset="0"/>
              </a:rPr>
              <a:t>Complex systems are particularly sensitive to initial conditions that produce a</a:t>
            </a:r>
            <a:r>
              <a:rPr lang="en-US" dirty="0">
                <a:latin typeface="Times" charset="0"/>
              </a:rPr>
              <a:t> </a:t>
            </a:r>
            <a:r>
              <a:rPr lang="en-US" b="1" dirty="0">
                <a:latin typeface="Times" charset="0"/>
              </a:rPr>
              <a:t>long-term momentum or ‘path dependence’.</a:t>
            </a:r>
            <a:endParaRPr lang="en-US" dirty="0">
              <a:latin typeface="Times" charset="0"/>
            </a:endParaRPr>
          </a:p>
          <a:p>
            <a:endParaRPr lang="en-US" dirty="0">
              <a:latin typeface="Times" charset="0"/>
            </a:endParaRPr>
          </a:p>
        </p:txBody>
      </p:sp>
    </p:spTree>
    <p:extLst>
      <p:ext uri="{BB962C8B-B14F-4D97-AF65-F5344CB8AC3E}">
        <p14:creationId xmlns:p14="http://schemas.microsoft.com/office/powerpoint/2010/main" val="1811165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theory continued</a:t>
            </a:r>
          </a:p>
        </p:txBody>
      </p:sp>
      <p:sp>
        <p:nvSpPr>
          <p:cNvPr id="3" name="Content Placeholder 2"/>
          <p:cNvSpPr>
            <a:spLocks noGrp="1"/>
          </p:cNvSpPr>
          <p:nvPr>
            <p:ph idx="1"/>
          </p:nvPr>
        </p:nvSpPr>
        <p:spPr/>
        <p:txBody>
          <a:bodyPr>
            <a:normAutofit fontScale="85000" lnSpcReduction="20000"/>
          </a:bodyPr>
          <a:lstStyle/>
          <a:p>
            <a:r>
              <a:rPr lang="en-US" b="1" dirty="0">
                <a:latin typeface="Times" charset="0"/>
              </a:rPr>
              <a:t>They exhibit emergence, or </a:t>
            </a:r>
            <a:r>
              <a:rPr lang="en-US" b="1" dirty="0" err="1">
                <a:latin typeface="Times" charset="0"/>
              </a:rPr>
              <a:t>behaviour</a:t>
            </a:r>
            <a:r>
              <a:rPr lang="en-US" b="1" dirty="0">
                <a:latin typeface="Times" charset="0"/>
              </a:rPr>
              <a:t> that evolves from the interaction between</a:t>
            </a:r>
            <a:r>
              <a:rPr lang="en-US" dirty="0">
                <a:latin typeface="Times" charset="0"/>
              </a:rPr>
              <a:t> </a:t>
            </a:r>
            <a:r>
              <a:rPr lang="en-US" b="1" dirty="0">
                <a:latin typeface="Times" charset="0"/>
              </a:rPr>
              <a:t>elements at a local level rather than central direction. This makes the system difficult</a:t>
            </a:r>
            <a:r>
              <a:rPr lang="en-US" dirty="0">
                <a:latin typeface="Times" charset="0"/>
              </a:rPr>
              <a:t> </a:t>
            </a:r>
            <a:r>
              <a:rPr lang="en-US" b="1" dirty="0">
                <a:latin typeface="Times" charset="0"/>
              </a:rPr>
              <a:t>to control (and focuses our attention on the rules of interaction and the extent to</a:t>
            </a:r>
            <a:r>
              <a:rPr lang="en-US" dirty="0">
                <a:latin typeface="Times" charset="0"/>
              </a:rPr>
              <a:t> </a:t>
            </a:r>
            <a:r>
              <a:rPr lang="en-US" b="1" dirty="0">
                <a:latin typeface="Times" charset="0"/>
              </a:rPr>
              <a:t>which they are adhered to).</a:t>
            </a:r>
            <a:endParaRPr lang="en-US" dirty="0">
              <a:latin typeface="Times" charset="0"/>
            </a:endParaRPr>
          </a:p>
          <a:p>
            <a:r>
              <a:rPr lang="en-US" b="1" dirty="0">
                <a:latin typeface="Times" charset="0"/>
              </a:rPr>
              <a:t>They may contain ‘strange attractors’ or demonstrate extended regularities of </a:t>
            </a:r>
            <a:r>
              <a:rPr lang="en-US" b="1" dirty="0" err="1">
                <a:latin typeface="Times" charset="0"/>
              </a:rPr>
              <a:t>behaviour</a:t>
            </a:r>
            <a:r>
              <a:rPr lang="en-US" dirty="0">
                <a:latin typeface="Times" charset="0"/>
              </a:rPr>
              <a:t> </a:t>
            </a:r>
            <a:r>
              <a:rPr lang="en-US" b="1" dirty="0">
                <a:latin typeface="Times" charset="0"/>
              </a:rPr>
              <a:t>which are ‘liable to change radically’. They may therefore exhibit periods of ‘punctuated equilibria’ – in</a:t>
            </a:r>
            <a:r>
              <a:rPr lang="en-US" dirty="0">
                <a:latin typeface="Times" charset="0"/>
              </a:rPr>
              <a:t> </a:t>
            </a:r>
            <a:r>
              <a:rPr lang="en-US" b="1" dirty="0">
                <a:latin typeface="Times" charset="0"/>
              </a:rPr>
              <a:t>which long periods of stability are interrupted by short bursts of change.</a:t>
            </a:r>
            <a:endParaRPr lang="en-US" dirty="0">
              <a:latin typeface="Times" charset="0"/>
            </a:endParaRPr>
          </a:p>
          <a:p>
            <a:r>
              <a:rPr lang="en-US" b="1" dirty="0">
                <a:latin typeface="Times" charset="0"/>
              </a:rPr>
              <a:t>The various ‘wicked problems’ that complexity theory seeks to address – such as predicting</a:t>
            </a:r>
            <a:r>
              <a:rPr lang="en-US" dirty="0">
                <a:latin typeface="Times" charset="0"/>
              </a:rPr>
              <a:t> </a:t>
            </a:r>
            <a:r>
              <a:rPr lang="en-US" b="1" dirty="0">
                <a:latin typeface="Times" charset="0"/>
              </a:rPr>
              <a:t>climate change, earthquakes, the spread of disease among populations, the processing</a:t>
            </a:r>
            <a:r>
              <a:rPr lang="en-US" dirty="0">
                <a:latin typeface="Times" charset="0"/>
              </a:rPr>
              <a:t> </a:t>
            </a:r>
            <a:r>
              <a:rPr lang="en-US" b="1" dirty="0">
                <a:latin typeface="Times" charset="0"/>
              </a:rPr>
              <a:t>of DNA within the body, how the brain works, the growth of computer technology</a:t>
            </a:r>
            <a:r>
              <a:rPr lang="en-US" dirty="0">
                <a:latin typeface="Times" charset="0"/>
              </a:rPr>
              <a:t> </a:t>
            </a:r>
            <a:r>
              <a:rPr lang="en-US" b="1" dirty="0">
                <a:latin typeface="Times" charset="0"/>
              </a:rPr>
              <a:t>and artificial intelligence, and the </a:t>
            </a:r>
            <a:r>
              <a:rPr lang="en-US" b="1" dirty="0" err="1">
                <a:latin typeface="Times" charset="0"/>
              </a:rPr>
              <a:t>behaviour</a:t>
            </a:r>
            <a:r>
              <a:rPr lang="en-US" b="1" dirty="0">
                <a:latin typeface="Times" charset="0"/>
              </a:rPr>
              <a:t> of social and political systems – can only</a:t>
            </a:r>
            <a:r>
              <a:rPr lang="en-US" dirty="0">
                <a:latin typeface="Times" charset="0"/>
              </a:rPr>
              <a:t> </a:t>
            </a:r>
            <a:r>
              <a:rPr lang="en-US" b="1" dirty="0">
                <a:latin typeface="Times" charset="0"/>
              </a:rPr>
              <a:t>be solved by interdisciplinary scientific groups.</a:t>
            </a:r>
            <a:endParaRPr lang="en-US" dirty="0">
              <a:latin typeface="Times" charset="0"/>
            </a:endParaRPr>
          </a:p>
        </p:txBody>
      </p:sp>
    </p:spTree>
    <p:extLst>
      <p:ext uri="{BB962C8B-B14F-4D97-AF65-F5344CB8AC3E}">
        <p14:creationId xmlns:p14="http://schemas.microsoft.com/office/powerpoint/2010/main" val="1811165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systems?</a:t>
            </a:r>
          </a:p>
        </p:txBody>
      </p:sp>
      <p:sp>
        <p:nvSpPr>
          <p:cNvPr id="3" name="Content Placeholder 2"/>
          <p:cNvSpPr>
            <a:spLocks noGrp="1"/>
          </p:cNvSpPr>
          <p:nvPr>
            <p:ph idx="1"/>
          </p:nvPr>
        </p:nvSpPr>
        <p:spPr/>
        <p:txBody>
          <a:bodyPr>
            <a:normAutofit fontScale="92500" lnSpcReduction="10000"/>
          </a:bodyPr>
          <a:lstStyle/>
          <a:p>
            <a:r>
              <a:rPr lang="en-US" dirty="0"/>
              <a:t>A system is self-reproducing, repetitive and self-organizing. </a:t>
            </a:r>
          </a:p>
          <a:p>
            <a:r>
              <a:rPr lang="en-US" dirty="0"/>
              <a:t>Generic terms in the social sciences for this concept of system include social system and socio-technical system, while more specialized terms include society, capitalism, regime, gender regime, institution, field, domain and social formation.</a:t>
            </a:r>
          </a:p>
          <a:p>
            <a:r>
              <a:rPr lang="en-US" dirty="0"/>
              <a:t>“The concept of ‘fitness landscape’ is introduced by Kauffman (1993) to address the uneven nature of the ‘landscape’ or terrain on which systems interact and compete. Changes in the nature of the landscape may benefit one system but at the same time disadvantage other systems. The fitness of the landscape can differently affect the success or otherwise of the varied systems within it; some entities may flourish while others will not.” </a:t>
            </a:r>
          </a:p>
          <a:p>
            <a:r>
              <a:rPr lang="en-US" dirty="0" err="1"/>
              <a:t>Walby</a:t>
            </a:r>
            <a:r>
              <a:rPr lang="en-US" dirty="0"/>
              <a:t>, 2015</a:t>
            </a:r>
          </a:p>
        </p:txBody>
      </p:sp>
    </p:spTree>
    <p:extLst>
      <p:ext uri="{BB962C8B-B14F-4D97-AF65-F5344CB8AC3E}">
        <p14:creationId xmlns:p14="http://schemas.microsoft.com/office/powerpoint/2010/main" val="1668296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Globalisation</a:t>
            </a:r>
            <a:endParaRPr lang="en-US" dirty="0"/>
          </a:p>
        </p:txBody>
      </p:sp>
      <p:sp>
        <p:nvSpPr>
          <p:cNvPr id="4" name="Content Placeholder 3"/>
          <p:cNvSpPr>
            <a:spLocks noGrp="1"/>
          </p:cNvSpPr>
          <p:nvPr>
            <p:ph idx="1"/>
          </p:nvPr>
        </p:nvSpPr>
        <p:spPr/>
        <p:txBody>
          <a:bodyPr>
            <a:normAutofit fontScale="92500" lnSpcReduction="10000"/>
          </a:bodyPr>
          <a:lstStyle/>
          <a:p>
            <a:r>
              <a:rPr lang="en-US" dirty="0"/>
              <a:t>There are uneven global flows of capital, trade, and people, an uneven development of global institutions, networks and hegemons, and global civil societal waves – not a single uniform process of globalization. </a:t>
            </a:r>
          </a:p>
          <a:p>
            <a:r>
              <a:rPr lang="en-US" dirty="0"/>
              <a:t>These flows, institutions, and waves involve the coevolution of economies, polities, violence, and civil societies – there is no simple one-way impact of the economic on the rest that might be successfully or unsuccessfully resisted. </a:t>
            </a:r>
          </a:p>
          <a:p>
            <a:r>
              <a:rPr lang="en-US" dirty="0"/>
              <a:t>There is the restructuring rather than the annihilation of space. </a:t>
            </a:r>
          </a:p>
          <a:p>
            <a:r>
              <a:rPr lang="en-US" dirty="0"/>
              <a:t>There are emergent forms of global civil societal practices as well as </a:t>
            </a:r>
            <a:r>
              <a:rPr lang="en-US" dirty="0" err="1"/>
              <a:t>glocalization</a:t>
            </a:r>
            <a:r>
              <a:rPr lang="en-US" dirty="0"/>
              <a:t> in which cultures are framed by the global – not the homogenization of culture. </a:t>
            </a:r>
          </a:p>
        </p:txBody>
      </p:sp>
    </p:spTree>
    <p:extLst>
      <p:ext uri="{BB962C8B-B14F-4D97-AF65-F5344CB8AC3E}">
        <p14:creationId xmlns:p14="http://schemas.microsoft.com/office/powerpoint/2010/main" val="1824992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Globalisation</a:t>
            </a:r>
            <a:endParaRPr lang="en-US" dirty="0"/>
          </a:p>
        </p:txBody>
      </p:sp>
      <p:sp>
        <p:nvSpPr>
          <p:cNvPr id="4" name="Content Placeholder 3"/>
          <p:cNvSpPr>
            <a:spLocks noGrp="1"/>
          </p:cNvSpPr>
          <p:nvPr>
            <p:ph idx="1"/>
          </p:nvPr>
        </p:nvSpPr>
        <p:spPr/>
        <p:txBody>
          <a:bodyPr>
            <a:normAutofit fontScale="77500" lnSpcReduction="20000"/>
          </a:bodyPr>
          <a:lstStyle/>
          <a:p>
            <a:r>
              <a:rPr lang="en-US" dirty="0"/>
              <a:t>Globalization has occurred before – it is neither only new nor only old, but it is taking new and deeper forms. </a:t>
            </a:r>
          </a:p>
          <a:p>
            <a:r>
              <a:rPr lang="en-US" dirty="0"/>
              <a:t>While some polities, especially states, are losing power to larger forces, this is not uniform – there are contesting global hegemons, especially the USA and the European Union, as well as the emergence of global institutions. </a:t>
            </a:r>
          </a:p>
          <a:p>
            <a:r>
              <a:rPr lang="en-US" dirty="0"/>
              <a:t>There are global civil societal waves – including neoliberalism, socialism, human rights, feminism, environmentalism, and religious fundamentalisms. </a:t>
            </a:r>
          </a:p>
          <a:p>
            <a:r>
              <a:rPr lang="en-US" dirty="0"/>
              <a:t>Neoliberalism is a powerful global project that has become embedded in some governmental </a:t>
            </a:r>
            <a:r>
              <a:rPr lang="en-US" dirty="0" err="1"/>
              <a:t>programmes</a:t>
            </a:r>
            <a:r>
              <a:rPr lang="en-US" dirty="0"/>
              <a:t> and social formations – it is not the same as globalization, nor is it fully hegemonic. </a:t>
            </a:r>
          </a:p>
          <a:p>
            <a:r>
              <a:rPr lang="en-US" dirty="0"/>
              <a:t>There are competing projects of </a:t>
            </a:r>
            <a:r>
              <a:rPr lang="en-US" dirty="0" err="1"/>
              <a:t>societalization</a:t>
            </a:r>
            <a:r>
              <a:rPr lang="en-US" dirty="0"/>
              <a:t> on a global scale, but none has overwhelmed the others – currently the most important are the contesting projects of modernity associated with the hegemons of the USA and the EU. Global </a:t>
            </a:r>
            <a:r>
              <a:rPr lang="en-US" dirty="0" err="1"/>
              <a:t>societalization</a:t>
            </a:r>
            <a:r>
              <a:rPr lang="en-US" dirty="0"/>
              <a:t> projects cannot be understood without their gender, ethnic, national, and religious components.</a:t>
            </a:r>
          </a:p>
        </p:txBody>
      </p:sp>
    </p:spTree>
    <p:extLst>
      <p:ext uri="{BB962C8B-B14F-4D97-AF65-F5344CB8AC3E}">
        <p14:creationId xmlns:p14="http://schemas.microsoft.com/office/powerpoint/2010/main" val="1824992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Aims</a:t>
            </a:r>
          </a:p>
        </p:txBody>
      </p:sp>
      <p:sp>
        <p:nvSpPr>
          <p:cNvPr id="3" name="Content Placeholder 2"/>
          <p:cNvSpPr>
            <a:spLocks noGrp="1"/>
          </p:cNvSpPr>
          <p:nvPr>
            <p:ph idx="1"/>
          </p:nvPr>
        </p:nvSpPr>
        <p:spPr/>
        <p:txBody>
          <a:bodyPr/>
          <a:lstStyle/>
          <a:p>
            <a:r>
              <a:rPr lang="en-US" dirty="0"/>
              <a:t>Consider the relevance of complexity theory for the way that we </a:t>
            </a:r>
            <a:r>
              <a:rPr lang="en-US" dirty="0" err="1"/>
              <a:t>conceptualise</a:t>
            </a:r>
            <a:r>
              <a:rPr lang="en-US" dirty="0"/>
              <a:t> global education policy (GEP) in the context of the SDGs</a:t>
            </a:r>
          </a:p>
          <a:p>
            <a:r>
              <a:rPr lang="en-US" dirty="0"/>
              <a:t>Draw out some of the broad implications for researchers and policy-makers</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643568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in global </a:t>
            </a:r>
            <a:r>
              <a:rPr lang="en-US" dirty="0" smtClean="0"/>
              <a:t>governance</a:t>
            </a:r>
            <a:endParaRPr lang="en-US" dirty="0"/>
          </a:p>
        </p:txBody>
      </p:sp>
      <p:sp>
        <p:nvSpPr>
          <p:cNvPr id="3" name="Content Placeholder 2"/>
          <p:cNvSpPr>
            <a:spLocks noGrp="1"/>
          </p:cNvSpPr>
          <p:nvPr>
            <p:ph idx="1"/>
          </p:nvPr>
        </p:nvSpPr>
        <p:spPr/>
        <p:txBody>
          <a:bodyPr>
            <a:normAutofit fontScale="55000" lnSpcReduction="20000"/>
          </a:bodyPr>
          <a:lstStyle/>
          <a:p>
            <a:r>
              <a:rPr lang="en-US" dirty="0"/>
              <a:t>Here Barnett and Duvall’s (2004) definition of power as </a:t>
            </a:r>
            <a:r>
              <a:rPr lang="en-US" b="1" dirty="0"/>
              <a:t>“</a:t>
            </a:r>
            <a:r>
              <a:rPr lang="en-US" dirty="0"/>
              <a:t>the production, in and through social relations, of effects that shape the capacities of actors to determine their own circumstances and fate</a:t>
            </a:r>
            <a:r>
              <a:rPr lang="en-US" b="1" dirty="0"/>
              <a:t>” </a:t>
            </a:r>
            <a:endParaRPr lang="en-US" b="1" dirty="0" smtClean="0"/>
          </a:p>
          <a:p>
            <a:r>
              <a:rPr lang="en-US" dirty="0" smtClean="0"/>
              <a:t>They </a:t>
            </a:r>
            <a:r>
              <a:rPr lang="en-US" dirty="0"/>
              <a:t>define </a:t>
            </a:r>
            <a:r>
              <a:rPr lang="en-US" b="1" dirty="0"/>
              <a:t>compulsory power</a:t>
            </a:r>
            <a:r>
              <a:rPr lang="en-US" dirty="0"/>
              <a:t> as comprising the relations of interaction that allow one actor to have direct control over another. In the context of the focus of this book, this is see for example in the </a:t>
            </a:r>
            <a:r>
              <a:rPr lang="en-US" dirty="0" err="1"/>
              <a:t>conditionalities</a:t>
            </a:r>
            <a:r>
              <a:rPr lang="en-US" dirty="0"/>
              <a:t> imposed by donors on recipients of aid. It is also reflected in the inability of low and middle income countries to hold donor countries to account for the amount of aid our for the nature of the aid relationship. </a:t>
            </a:r>
            <a:endParaRPr lang="en-US" dirty="0" smtClean="0"/>
          </a:p>
          <a:p>
            <a:r>
              <a:rPr lang="en-US" dirty="0" smtClean="0"/>
              <a:t>A </a:t>
            </a:r>
            <a:r>
              <a:rPr lang="en-US" dirty="0"/>
              <a:t>second type of power is </a:t>
            </a:r>
            <a:r>
              <a:rPr lang="en-US" b="1" dirty="0"/>
              <a:t>institutional</a:t>
            </a:r>
            <a:r>
              <a:rPr lang="en-US" dirty="0"/>
              <a:t> in which states design international institutions in ways that work to their long-term advantage and to the disadvantage of others. In relation to the development of discourses around education and development it is manifest in the historical dominance of the interests of powerful, Western nations and private sector interests in the governance structures of global financial institutions such as the World Bank (Jones 2006, 2007a; Mundy and Verger 2015). </a:t>
            </a:r>
            <a:endParaRPr lang="en-US" dirty="0" smtClean="0"/>
          </a:p>
          <a:p>
            <a:r>
              <a:rPr lang="en-US" dirty="0" smtClean="0"/>
              <a:t>Thirdly</a:t>
            </a:r>
            <a:r>
              <a:rPr lang="en-US" dirty="0"/>
              <a:t>, </a:t>
            </a:r>
            <a:r>
              <a:rPr lang="en-US" b="1" dirty="0"/>
              <a:t>structural power</a:t>
            </a:r>
            <a:r>
              <a:rPr lang="en-US" dirty="0"/>
              <a:t>, concerns the constitution of social capacities and interests of actors in direct relation to one another. One expression of this form of power is the working of the global capitalist economy in producing unequal social relations of production between capital and labor. Regimes of inequality based on class relationships of dominance and subordination in international relationships also intersect in </a:t>
            </a:r>
            <a:r>
              <a:rPr lang="en-US" dirty="0" smtClean="0"/>
              <a:t>complex </a:t>
            </a:r>
            <a:r>
              <a:rPr lang="en-US" dirty="0"/>
              <a:t>ways with those of gender, culture, and race (e.g., Rupert 2009; </a:t>
            </a:r>
            <a:r>
              <a:rPr lang="en-US" dirty="0" err="1"/>
              <a:t>Walby</a:t>
            </a:r>
            <a:r>
              <a:rPr lang="en-US" dirty="0"/>
              <a:t>, 2013). </a:t>
            </a:r>
            <a:endParaRPr lang="en-US" dirty="0" smtClean="0"/>
          </a:p>
          <a:p>
            <a:r>
              <a:rPr lang="en-US" dirty="0" smtClean="0"/>
              <a:t>Finally</a:t>
            </a:r>
            <a:r>
              <a:rPr lang="en-US" dirty="0"/>
              <a:t>, </a:t>
            </a:r>
            <a:r>
              <a:rPr lang="en-US" b="1" dirty="0"/>
              <a:t>productive power </a:t>
            </a:r>
            <a:r>
              <a:rPr lang="en-US" dirty="0"/>
              <a:t>is the socially diffused production of subjectivity in systems of meaning and signification, including the way that “development” itself is defined and understood. Following Foucault (1989), global policy discourses have their own ‘productive power’ (see also Barnett and Duval, 2004a; 2005; Tikly, 2016</a:t>
            </a:r>
            <a:r>
              <a:rPr lang="en-US" dirty="0" smtClean="0"/>
              <a:t>)</a:t>
            </a:r>
            <a:endParaRPr lang="en-US" dirty="0"/>
          </a:p>
        </p:txBody>
      </p:sp>
    </p:spTree>
    <p:extLst>
      <p:ext uri="{BB962C8B-B14F-4D97-AF65-F5344CB8AC3E}">
        <p14:creationId xmlns:p14="http://schemas.microsoft.com/office/powerpoint/2010/main" val="702807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change</a:t>
            </a:r>
          </a:p>
        </p:txBody>
      </p:sp>
      <p:sp>
        <p:nvSpPr>
          <p:cNvPr id="3" name="Content Placeholder 2"/>
          <p:cNvSpPr>
            <a:spLocks noGrp="1"/>
          </p:cNvSpPr>
          <p:nvPr>
            <p:ph idx="1"/>
          </p:nvPr>
        </p:nvSpPr>
        <p:spPr/>
        <p:txBody>
          <a:bodyPr/>
          <a:lstStyle/>
          <a:p>
            <a:r>
              <a:rPr lang="en-US" dirty="0"/>
              <a:t>A crisis is a potential ‘tipping point’ or ‘critical turning point’ in a system. It is a point at which there is potential for change in the wider system. There is a lack of proportion between cause and consequence. While there is the potential for change, it is not necessary that this potential is realized for it to be termed ‘crisis’. However, the terms ‘tipping point’ and ‘critical turning point’ are only used when there is actual change. The more popular term is that of ‘tipping point’ (Gladwell 2000). There is a range of substantively oriented concepts in the social sciences which encompass this meaning, including those of disaster, catastrophe and revolution, as already discussed. Excerpt From: Sylvia </a:t>
            </a:r>
            <a:r>
              <a:rPr lang="en-US" dirty="0" err="1"/>
              <a:t>Walby</a:t>
            </a:r>
            <a:r>
              <a:rPr lang="en-US" dirty="0"/>
              <a:t>. “Crisis.” </a:t>
            </a:r>
            <a:r>
              <a:rPr lang="en-US" dirty="0" err="1"/>
              <a:t>iBooks</a:t>
            </a:r>
            <a:r>
              <a:rPr lang="en-US" dirty="0"/>
              <a:t>. </a:t>
            </a:r>
          </a:p>
        </p:txBody>
      </p:sp>
    </p:spTree>
    <p:extLst>
      <p:ext uri="{BB962C8B-B14F-4D97-AF65-F5344CB8AC3E}">
        <p14:creationId xmlns:p14="http://schemas.microsoft.com/office/powerpoint/2010/main" val="575747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Regimes of inequality</a:t>
            </a:r>
          </a:p>
        </p:txBody>
      </p:sp>
      <p:sp>
        <p:nvSpPr>
          <p:cNvPr id="3" name="Content Placeholder 2"/>
          <p:cNvSpPr>
            <a:spLocks noGrp="1"/>
          </p:cNvSpPr>
          <p:nvPr>
            <p:ph idx="1"/>
          </p:nvPr>
        </p:nvSpPr>
        <p:spPr/>
        <p:txBody>
          <a:bodyPr>
            <a:normAutofit fontScale="62500" lnSpcReduction="20000"/>
          </a:bodyPr>
          <a:lstStyle/>
          <a:p>
            <a:r>
              <a:rPr lang="en-US" dirty="0"/>
              <a:t>There are several regimes of complex inequality, including those of class, gender, and ethnicity. These are complex inequalities, combining inequality and difference simultaneously. </a:t>
            </a:r>
          </a:p>
          <a:p>
            <a:r>
              <a:rPr lang="en-US" dirty="0"/>
              <a:t>They are analytically distinguishable; different forms of complex inequality are not reducible to each other within one social system, although they intersect and mutually adapt. </a:t>
            </a:r>
          </a:p>
          <a:p>
            <a:r>
              <a:rPr lang="en-US" dirty="0"/>
              <a:t>Each regime of inequality involves all institutional domains of economy, polity, violence, and civil society, as well as macro, </a:t>
            </a:r>
            <a:r>
              <a:rPr lang="en-US" dirty="0" err="1"/>
              <a:t>meso</a:t>
            </a:r>
            <a:r>
              <a:rPr lang="en-US" dirty="0"/>
              <a:t>, and micro levels. </a:t>
            </a:r>
          </a:p>
          <a:p>
            <a:r>
              <a:rPr lang="en-US" dirty="0"/>
              <a:t>Multiple regimes of inequalities, including those of gender, class, and ethnic relations, coexist within the institutional domains of economy, polity, violence, and civil society, which establish the ontological depth of the regime. </a:t>
            </a:r>
          </a:p>
          <a:p>
            <a:r>
              <a:rPr lang="en-US" dirty="0"/>
              <a:t>Each regime of inequality has ontological depth because of its constitution in this range of institutional domains and levels of abstraction. </a:t>
            </a:r>
          </a:p>
          <a:p>
            <a:r>
              <a:rPr lang="en-US" dirty="0"/>
              <a:t>Rather than an a priori theoretical assumption of the close coupling of these regimes and institutions, there is an empirical question to investigate as to the internal cohesion of each regime of inequality and their intersection. </a:t>
            </a:r>
          </a:p>
          <a:p>
            <a:pPr marL="0" indent="0">
              <a:buNone/>
            </a:pPr>
            <a:endParaRPr lang="en-US" dirty="0"/>
          </a:p>
          <a:p>
            <a:pPr marL="0" indent="0">
              <a:buNone/>
            </a:pPr>
            <a:r>
              <a:rPr lang="en-US" dirty="0" err="1"/>
              <a:t>Walby</a:t>
            </a:r>
            <a:r>
              <a:rPr lang="en-US" dirty="0"/>
              <a:t> (2009)</a:t>
            </a:r>
          </a:p>
        </p:txBody>
      </p:sp>
    </p:spTree>
    <p:extLst>
      <p:ext uri="{BB962C8B-B14F-4D97-AF65-F5344CB8AC3E}">
        <p14:creationId xmlns:p14="http://schemas.microsoft.com/office/powerpoint/2010/main" val="46592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global education policy?</a:t>
            </a:r>
          </a:p>
        </p:txBody>
      </p:sp>
      <p:sp>
        <p:nvSpPr>
          <p:cNvPr id="3" name="Content Placeholder 2"/>
          <p:cNvSpPr>
            <a:spLocks noGrp="1"/>
          </p:cNvSpPr>
          <p:nvPr>
            <p:ph idx="1"/>
          </p:nvPr>
        </p:nvSpPr>
        <p:spPr/>
        <p:txBody>
          <a:bodyPr>
            <a:normAutofit fontScale="77500" lnSpcReduction="20000"/>
          </a:bodyPr>
          <a:lstStyle/>
          <a:p>
            <a:r>
              <a:rPr lang="en-US" dirty="0"/>
              <a:t>Start form Ball et </a:t>
            </a:r>
            <a:r>
              <a:rPr lang="en-US" dirty="0" err="1"/>
              <a:t>al’s</a:t>
            </a:r>
            <a:r>
              <a:rPr lang="en-US" dirty="0"/>
              <a:t> (2013) understanding of policy as ‘socially constructed enactments that span text and practice’. That is encompasses systems of meaning and signification and systems of practice.</a:t>
            </a:r>
          </a:p>
          <a:p>
            <a:r>
              <a:rPr lang="en-US" dirty="0"/>
              <a:t>GEP comprises both ‘meta-discourses’ that shape what can be thought and rules and </a:t>
            </a:r>
            <a:r>
              <a:rPr lang="en-US" dirty="0" err="1"/>
              <a:t>formalised</a:t>
            </a:r>
            <a:r>
              <a:rPr lang="en-US" dirty="0"/>
              <a:t> rules and regulations.</a:t>
            </a:r>
          </a:p>
          <a:p>
            <a:r>
              <a:rPr lang="en-US" dirty="0"/>
              <a:t>GEP needs to be understood as involving the co-evolution (articulation) of systems operating at different scales from the global to the local</a:t>
            </a:r>
          </a:p>
          <a:p>
            <a:r>
              <a:rPr lang="en-US" dirty="0"/>
              <a:t>At a global level GEP involves the operation of </a:t>
            </a:r>
            <a:r>
              <a:rPr lang="en-US" i="1" dirty="0" err="1"/>
              <a:t>policyscapes</a:t>
            </a:r>
            <a:r>
              <a:rPr lang="en-US" dirty="0"/>
              <a:t> (Carney, 2009) that set discursive parameters on policy, e.g. dominant conceptions of SD/ ESD as well as their </a:t>
            </a:r>
            <a:r>
              <a:rPr lang="en-US" dirty="0" err="1"/>
              <a:t>formalisation</a:t>
            </a:r>
            <a:r>
              <a:rPr lang="en-US" dirty="0"/>
              <a:t> in the SDGs. Policy at a global level is undertaken by epistemic communities operating within a regime of </a:t>
            </a:r>
            <a:r>
              <a:rPr lang="en-US" dirty="0" err="1"/>
              <a:t>organisations</a:t>
            </a:r>
            <a:r>
              <a:rPr lang="en-US" dirty="0"/>
              <a:t> in the education issue area.</a:t>
            </a:r>
          </a:p>
          <a:p>
            <a:r>
              <a:rPr lang="en-US" dirty="0"/>
              <a:t>At a regional level, global policy discourses are mediated by regional bodies including, </a:t>
            </a:r>
            <a:r>
              <a:rPr lang="en-US" dirty="0" err="1"/>
              <a:t>eg</a:t>
            </a:r>
            <a:r>
              <a:rPr lang="en-US" dirty="0"/>
              <a:t>. AU, SADC, ADEA etc.</a:t>
            </a:r>
          </a:p>
          <a:p>
            <a:r>
              <a:rPr lang="en-US" dirty="0"/>
              <a:t>At a national level GEP is further mediated by local contexts and processes of policy formulation, influence and practice </a:t>
            </a:r>
          </a:p>
        </p:txBody>
      </p:sp>
    </p:spTree>
    <p:extLst>
      <p:ext uri="{BB962C8B-B14F-4D97-AF65-F5344CB8AC3E}">
        <p14:creationId xmlns:p14="http://schemas.microsoft.com/office/powerpoint/2010/main" val="388521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 realism</a:t>
            </a:r>
          </a:p>
        </p:txBody>
      </p:sp>
      <p:sp>
        <p:nvSpPr>
          <p:cNvPr id="3" name="Content Placeholder 2"/>
          <p:cNvSpPr>
            <a:spLocks noGrp="1"/>
          </p:cNvSpPr>
          <p:nvPr>
            <p:ph idx="1"/>
          </p:nvPr>
        </p:nvSpPr>
        <p:spPr/>
        <p:txBody>
          <a:bodyPr>
            <a:normAutofit/>
          </a:bodyPr>
          <a:lstStyle/>
          <a:p>
            <a:r>
              <a:rPr lang="en-US" dirty="0" smtClean="0"/>
              <a:t>The </a:t>
            </a:r>
            <a:r>
              <a:rPr lang="en-US" dirty="0"/>
              <a:t>concept of complex </a:t>
            </a:r>
            <a:r>
              <a:rPr lang="en-US" dirty="0" smtClean="0"/>
              <a:t>realism </a:t>
            </a:r>
            <a:r>
              <a:rPr lang="en-US" dirty="0"/>
              <a:t>building on critical realism combines the notion that there are procedures by which knowledge claims are contested (subject to refutation) and can be improved with that of uncertainty, in that they can never be known absolutely. In complex realism, the </a:t>
            </a:r>
            <a:r>
              <a:rPr lang="en-US" dirty="0" smtClean="0"/>
              <a:t>testing </a:t>
            </a:r>
            <a:r>
              <a:rPr lang="en-US" dirty="0"/>
              <a:t>of knowledge claims against a network of theories and </a:t>
            </a:r>
            <a:r>
              <a:rPr lang="en-US" dirty="0" smtClean="0"/>
              <a:t>empirical </a:t>
            </a:r>
            <a:r>
              <a:rPr lang="en-US" dirty="0"/>
              <a:t>evidence can lead to a reduction in the errors in knowledge.</a:t>
            </a:r>
          </a:p>
        </p:txBody>
      </p:sp>
    </p:spTree>
    <p:extLst>
      <p:ext uri="{BB962C8B-B14F-4D97-AF65-F5344CB8AC3E}">
        <p14:creationId xmlns:p14="http://schemas.microsoft.com/office/powerpoint/2010/main" val="1310142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p:txBody>
          <a:bodyPr>
            <a:normAutofit lnSpcReduction="10000"/>
          </a:bodyPr>
          <a:lstStyle/>
          <a:p>
            <a:r>
              <a:rPr lang="en-US" dirty="0" smtClean="0"/>
              <a:t>The aim is to ‘hunt down causation’, </a:t>
            </a:r>
          </a:p>
          <a:p>
            <a:r>
              <a:rPr lang="en-US" dirty="0" smtClean="0"/>
              <a:t>Inter-</a:t>
            </a:r>
            <a:r>
              <a:rPr lang="en-US" dirty="0" err="1" smtClean="0"/>
              <a:t>disciplinarity</a:t>
            </a:r>
            <a:r>
              <a:rPr lang="en-US" dirty="0" smtClean="0"/>
              <a:t> as a means to tackle ‘wicked problems’</a:t>
            </a:r>
          </a:p>
          <a:p>
            <a:r>
              <a:rPr lang="en-US" dirty="0"/>
              <a:t>I</a:t>
            </a:r>
            <a:r>
              <a:rPr lang="en-US" dirty="0" smtClean="0"/>
              <a:t>t is a theory of change (ontology) that is being investigated</a:t>
            </a:r>
          </a:p>
          <a:p>
            <a:r>
              <a:rPr lang="en-US" dirty="0" smtClean="0"/>
              <a:t>RCTs are often preferred as the ‘gold standard’ but can these cope with complexity?</a:t>
            </a:r>
          </a:p>
          <a:p>
            <a:r>
              <a:rPr lang="en-US" dirty="0" smtClean="0"/>
              <a:t>Other quant methods such as MLM and SEM are often preferred</a:t>
            </a:r>
          </a:p>
          <a:p>
            <a:r>
              <a:rPr lang="en-US" dirty="0" smtClean="0"/>
              <a:t>Genuinely mixed methods have been found to be useful (i.e. </a:t>
            </a:r>
            <a:r>
              <a:rPr lang="en-US" dirty="0" err="1" smtClean="0"/>
              <a:t>qual</a:t>
            </a:r>
            <a:r>
              <a:rPr lang="en-US" dirty="0" smtClean="0"/>
              <a:t> not simply hand maiden of quant)</a:t>
            </a:r>
          </a:p>
          <a:p>
            <a:r>
              <a:rPr lang="en-US" smtClean="0"/>
              <a:t>Methodologies including PAR </a:t>
            </a:r>
            <a:r>
              <a:rPr lang="en-US" dirty="0" smtClean="0"/>
              <a:t>and knowledge co-production have a good ‘fit’ with CT</a:t>
            </a:r>
          </a:p>
          <a:p>
            <a:endParaRPr lang="en-US" dirty="0"/>
          </a:p>
        </p:txBody>
      </p:sp>
    </p:spTree>
    <p:extLst>
      <p:ext uri="{BB962C8B-B14F-4D97-AF65-F5344CB8AC3E}">
        <p14:creationId xmlns:p14="http://schemas.microsoft.com/office/powerpoint/2010/main" val="5276439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552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7566" t="33004" r="38455" b="19957"/>
          <a:stretch/>
        </p:blipFill>
        <p:spPr bwMode="auto">
          <a:xfrm>
            <a:off x="981588" y="643467"/>
            <a:ext cx="10228823" cy="5571066"/>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4192438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1374757" y="643467"/>
            <a:ext cx="9442486" cy="5571066"/>
          </a:xfrm>
          <a:prstGeom prst="rect">
            <a:avLst/>
          </a:prstGeom>
        </p:spPr>
      </p:pic>
    </p:spTree>
    <p:extLst>
      <p:ext uri="{BB962C8B-B14F-4D97-AF65-F5344CB8AC3E}">
        <p14:creationId xmlns:p14="http://schemas.microsoft.com/office/powerpoint/2010/main" val="3086504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85016" y="643467"/>
            <a:ext cx="9021968" cy="5571066"/>
          </a:xfrm>
          <a:prstGeom prst="rect">
            <a:avLst/>
          </a:prstGeom>
        </p:spPr>
      </p:pic>
    </p:spTree>
    <p:extLst>
      <p:ext uri="{BB962C8B-B14F-4D97-AF65-F5344CB8AC3E}">
        <p14:creationId xmlns:p14="http://schemas.microsoft.com/office/powerpoint/2010/main" val="2129115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6435"/>
            <a:ext cx="12192000" cy="6825129"/>
          </a:xfrm>
          <a:prstGeom prst="rect">
            <a:avLst/>
          </a:prstGeom>
        </p:spPr>
      </p:pic>
    </p:spTree>
    <p:extLst>
      <p:ext uri="{BB962C8B-B14F-4D97-AF65-F5344CB8AC3E}">
        <p14:creationId xmlns:p14="http://schemas.microsoft.com/office/powerpoint/2010/main" val="1628625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arguments</a:t>
            </a:r>
          </a:p>
        </p:txBody>
      </p:sp>
      <p:sp>
        <p:nvSpPr>
          <p:cNvPr id="3" name="Content Placeholder 2"/>
          <p:cNvSpPr>
            <a:spLocks noGrp="1"/>
          </p:cNvSpPr>
          <p:nvPr>
            <p:ph idx="1"/>
          </p:nvPr>
        </p:nvSpPr>
        <p:spPr/>
        <p:txBody>
          <a:bodyPr/>
          <a:lstStyle/>
          <a:p>
            <a:r>
              <a:rPr lang="en-US" dirty="0"/>
              <a:t>Complexity theory </a:t>
            </a:r>
            <a:r>
              <a:rPr lang="en-US" dirty="0" smtClean="0"/>
              <a:t>(CT) provides </a:t>
            </a:r>
            <a:r>
              <a:rPr lang="en-US" dirty="0"/>
              <a:t>a useful set of tools for better understanding the nature of global education policy in the context of the sustainable development goals</a:t>
            </a:r>
            <a:r>
              <a:rPr lang="en-US" dirty="0" smtClean="0"/>
              <a:t>.</a:t>
            </a:r>
          </a:p>
          <a:p>
            <a:r>
              <a:rPr lang="en-US" dirty="0" smtClean="0"/>
              <a:t>Needs to be understood as a broad approach rather than a specific guide to policy-making.</a:t>
            </a:r>
            <a:endParaRPr lang="en-US" dirty="0" smtClean="0"/>
          </a:p>
          <a:p>
            <a:r>
              <a:rPr lang="en-US" dirty="0" smtClean="0"/>
              <a:t>CT needs to be set against an understanding of how power works in global governance.</a:t>
            </a:r>
            <a:endParaRPr lang="en-US" dirty="0"/>
          </a:p>
          <a:p>
            <a:endParaRPr lang="en-US" dirty="0"/>
          </a:p>
        </p:txBody>
      </p:sp>
    </p:spTree>
    <p:extLst>
      <p:ext uri="{BB962C8B-B14F-4D97-AF65-F5344CB8AC3E}">
        <p14:creationId xmlns:p14="http://schemas.microsoft.com/office/powerpoint/2010/main" val="5387696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DBD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3194403" y="643467"/>
            <a:ext cx="5803194" cy="5571066"/>
          </a:xfrm>
          <a:prstGeom prst="rect">
            <a:avLst/>
          </a:prstGeom>
        </p:spPr>
      </p:pic>
    </p:spTree>
    <p:extLst>
      <p:ext uri="{BB962C8B-B14F-4D97-AF65-F5344CB8AC3E}">
        <p14:creationId xmlns:p14="http://schemas.microsoft.com/office/powerpoint/2010/main" val="10606030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E5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1334404" y="643467"/>
            <a:ext cx="9523191" cy="5571066"/>
          </a:xfrm>
          <a:prstGeom prst="rect">
            <a:avLst/>
          </a:prstGeom>
        </p:spPr>
      </p:pic>
    </p:spTree>
    <p:extLst>
      <p:ext uri="{BB962C8B-B14F-4D97-AF65-F5344CB8AC3E}">
        <p14:creationId xmlns:p14="http://schemas.microsoft.com/office/powerpoint/2010/main" val="2836451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4BD736-15F4-274B-BA0B-682F3A8D7E43}"/>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xmlns="" id="{8C57DCFF-24AB-3843-9177-DCD5822E83FF}"/>
              </a:ext>
            </a:extLst>
          </p:cNvPr>
          <p:cNvSpPr>
            <a:spLocks noGrp="1"/>
          </p:cNvSpPr>
          <p:nvPr>
            <p:ph idx="1"/>
          </p:nvPr>
        </p:nvSpPr>
        <p:spPr/>
        <p:txBody>
          <a:bodyPr>
            <a:normAutofit fontScale="92500" lnSpcReduction="20000"/>
          </a:bodyPr>
          <a:lstStyle/>
          <a:p>
            <a:r>
              <a:rPr lang="en-US" dirty="0" smtClean="0"/>
              <a:t>Introducing SDGs</a:t>
            </a:r>
          </a:p>
          <a:p>
            <a:r>
              <a:rPr lang="en-US" dirty="0" smtClean="0"/>
              <a:t>Challenges of the SDGs for policy makers</a:t>
            </a:r>
          </a:p>
          <a:p>
            <a:pPr lvl="1"/>
            <a:r>
              <a:rPr lang="en-US" dirty="0" smtClean="0"/>
              <a:t>Understanding of SD and ESD too simplistic</a:t>
            </a:r>
          </a:p>
          <a:p>
            <a:pPr lvl="1"/>
            <a:r>
              <a:rPr lang="en-US" dirty="0" smtClean="0"/>
              <a:t>Understanding of the basic policy cycle too simplistic</a:t>
            </a:r>
          </a:p>
          <a:p>
            <a:r>
              <a:rPr lang="en-US" dirty="0" smtClean="0"/>
              <a:t>Introducing complexity theory</a:t>
            </a:r>
          </a:p>
          <a:p>
            <a:r>
              <a:rPr lang="en-US" dirty="0" smtClean="0"/>
              <a:t>GEP from the perspective of CT</a:t>
            </a:r>
          </a:p>
          <a:p>
            <a:pPr lvl="1"/>
            <a:r>
              <a:rPr lang="en-US" dirty="0" smtClean="0"/>
              <a:t>Understanding policy as complex systems</a:t>
            </a:r>
          </a:p>
          <a:p>
            <a:pPr lvl="1"/>
            <a:r>
              <a:rPr lang="en-US" dirty="0" smtClean="0"/>
              <a:t>Globalization as a fitness landscape</a:t>
            </a:r>
          </a:p>
          <a:p>
            <a:r>
              <a:rPr lang="en-US" dirty="0" smtClean="0"/>
              <a:t>Some implications for policy makers </a:t>
            </a:r>
            <a:r>
              <a:rPr lang="mr-IN" dirty="0" smtClean="0"/>
              <a:t>–</a:t>
            </a:r>
            <a:r>
              <a:rPr lang="en-US" dirty="0" smtClean="0"/>
              <a:t> adaptive problem solving</a:t>
            </a:r>
          </a:p>
          <a:p>
            <a:r>
              <a:rPr lang="en-US" dirty="0" smtClean="0"/>
              <a:t>Some i</a:t>
            </a:r>
            <a:r>
              <a:rPr lang="en-US" dirty="0" smtClean="0"/>
              <a:t>mplications for research</a:t>
            </a:r>
          </a:p>
          <a:p>
            <a:pPr lvl="1"/>
            <a:r>
              <a:rPr lang="en-US" dirty="0" smtClean="0"/>
              <a:t>Understanding policy making process</a:t>
            </a:r>
          </a:p>
          <a:p>
            <a:pPr lvl="1"/>
            <a:r>
              <a:rPr lang="en-US" dirty="0" smtClean="0"/>
              <a:t>Understanding learning as a complex system</a:t>
            </a:r>
          </a:p>
          <a:p>
            <a:pPr lvl="1"/>
            <a:endParaRPr lang="en-US" dirty="0"/>
          </a:p>
        </p:txBody>
      </p:sp>
    </p:spTree>
    <p:extLst>
      <p:ext uri="{BB962C8B-B14F-4D97-AF65-F5344CB8AC3E}">
        <p14:creationId xmlns:p14="http://schemas.microsoft.com/office/powerpoint/2010/main" val="867963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A4AC5506-6312-4701-8D3C-40187889A9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2"/>
          <a:stretch>
            <a:fillRect/>
          </a:stretch>
        </p:blipFill>
        <p:spPr>
          <a:xfrm>
            <a:off x="1657415" y="1675227"/>
            <a:ext cx="8877169" cy="4394199"/>
          </a:xfrm>
          <a:prstGeom prst="rect">
            <a:avLst/>
          </a:prstGeom>
        </p:spPr>
      </p:pic>
      <p:sp>
        <p:nvSpPr>
          <p:cNvPr id="2" name="Title 1"/>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Introducing SDGs</a:t>
            </a:r>
          </a:p>
        </p:txBody>
      </p:sp>
    </p:spTree>
    <p:extLst>
      <p:ext uri="{BB962C8B-B14F-4D97-AF65-F5344CB8AC3E}">
        <p14:creationId xmlns:p14="http://schemas.microsoft.com/office/powerpoint/2010/main" val="979494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95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643467" y="1738715"/>
            <a:ext cx="10905066" cy="3380570"/>
          </a:xfrm>
          <a:prstGeom prst="rect">
            <a:avLst/>
          </a:prstGeom>
        </p:spPr>
      </p:pic>
    </p:spTree>
    <p:extLst>
      <p:ext uri="{BB962C8B-B14F-4D97-AF65-F5344CB8AC3E}">
        <p14:creationId xmlns:p14="http://schemas.microsoft.com/office/powerpoint/2010/main" val="2479749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1881" y="202041"/>
            <a:ext cx="11847616" cy="6463308"/>
          </a:xfrm>
          <a:prstGeom prst="rect">
            <a:avLst/>
          </a:prstGeom>
        </p:spPr>
        <p:txBody>
          <a:bodyPr wrap="square">
            <a:spAutoFit/>
          </a:bodyPr>
          <a:lstStyle/>
          <a:p>
            <a:pPr>
              <a:buFont typeface="Arial" charset="0"/>
              <a:buChar char="•"/>
            </a:pPr>
            <a:r>
              <a:rPr lang="en-US" dirty="0">
                <a:solidFill>
                  <a:srgbClr val="5B5B5B"/>
                </a:solidFill>
                <a:latin typeface="Open Sans" charset="0"/>
              </a:rPr>
              <a:t>By 2030, ensure that all girls and boys complete free, equitable and quality primary and secondary education leading to relevant and Goal-4 effective learning outcomes</a:t>
            </a:r>
          </a:p>
          <a:p>
            <a:pPr>
              <a:buFont typeface="Arial" charset="0"/>
              <a:buChar char="•"/>
            </a:pPr>
            <a:r>
              <a:rPr lang="en-US" dirty="0">
                <a:solidFill>
                  <a:srgbClr val="5B5B5B"/>
                </a:solidFill>
                <a:latin typeface="Open Sans" charset="0"/>
              </a:rPr>
              <a:t>By 2030, ensure that all girls and boys have access to quality early childhood development, care and preprimary education so that they are ready for primary education</a:t>
            </a:r>
          </a:p>
          <a:p>
            <a:pPr>
              <a:buFont typeface="Arial" charset="0"/>
              <a:buChar char="•"/>
            </a:pPr>
            <a:r>
              <a:rPr lang="en-US" dirty="0">
                <a:solidFill>
                  <a:srgbClr val="5B5B5B"/>
                </a:solidFill>
                <a:latin typeface="Open Sans" charset="0"/>
              </a:rPr>
              <a:t>By 2030, ensure equal access for all women and men to affordable and quality technical, vocational and tertiary education, including university</a:t>
            </a:r>
          </a:p>
          <a:p>
            <a:pPr>
              <a:buFont typeface="Arial" charset="0"/>
              <a:buChar char="•"/>
            </a:pPr>
            <a:r>
              <a:rPr lang="en-US" dirty="0">
                <a:solidFill>
                  <a:srgbClr val="5B5B5B"/>
                </a:solidFill>
                <a:latin typeface="Open Sans" charset="0"/>
              </a:rPr>
              <a:t>By 2030, substantially increase the number of youth and adults who have relevant skills, including technical and vocational skills, for employment, decent jobs and entrepreneurship</a:t>
            </a:r>
          </a:p>
          <a:p>
            <a:pPr>
              <a:buFont typeface="Arial" charset="0"/>
              <a:buChar char="•"/>
            </a:pPr>
            <a:r>
              <a:rPr lang="en-US" dirty="0">
                <a:solidFill>
                  <a:srgbClr val="5B5B5B"/>
                </a:solidFill>
                <a:latin typeface="Open Sans" charset="0"/>
              </a:rPr>
              <a:t>By 2030, eliminate gender disparities in education and ensure equal access to all levels of education and vocational training for the vulnerable, including persons with disabilities, indigenous peoples and children in vulnerable situations</a:t>
            </a:r>
          </a:p>
          <a:p>
            <a:pPr>
              <a:buFont typeface="Arial" charset="0"/>
              <a:buChar char="•"/>
            </a:pPr>
            <a:r>
              <a:rPr lang="en-US" dirty="0">
                <a:solidFill>
                  <a:srgbClr val="5B5B5B"/>
                </a:solidFill>
                <a:latin typeface="Open Sans" charset="0"/>
              </a:rPr>
              <a:t>By 2030, ensure that all youth and a substantial proportion of adults, both men and women, achieve literacy and numeracy</a:t>
            </a:r>
          </a:p>
          <a:p>
            <a:pPr>
              <a:buFont typeface="Arial" charset="0"/>
              <a:buChar char="•"/>
            </a:pPr>
            <a:r>
              <a:rPr lang="en-US" dirty="0">
                <a:solidFill>
                  <a:srgbClr val="5B5B5B"/>
                </a:solidFill>
                <a:latin typeface="Open Sans" charset="0"/>
              </a:rPr>
              <a:t>By 2030, ensure that all learners acquire the knowledge and skills needed to promote sustainable development, including, among others, through education for sustainable development and sustainable lifestyles, human rights, gender equality, promotion of a culture of peace and non-violence, global citizenship and appreciation of cultural diversity and of culture’s contribution to sustainable development</a:t>
            </a:r>
          </a:p>
          <a:p>
            <a:pPr>
              <a:buFont typeface="Arial" charset="0"/>
              <a:buChar char="•"/>
            </a:pPr>
            <a:r>
              <a:rPr lang="en-US" dirty="0">
                <a:solidFill>
                  <a:srgbClr val="5B5B5B"/>
                </a:solidFill>
                <a:latin typeface="Open Sans" charset="0"/>
              </a:rPr>
              <a:t>Build and upgrade education facilities that are child, disability and gender sensitive and provide safe, nonviolent, inclusive and effective learning environments for all</a:t>
            </a:r>
          </a:p>
          <a:p>
            <a:pPr>
              <a:buFont typeface="Arial" charset="0"/>
              <a:buChar char="•"/>
            </a:pPr>
            <a:r>
              <a:rPr lang="en-US" dirty="0">
                <a:solidFill>
                  <a:srgbClr val="5B5B5B"/>
                </a:solidFill>
                <a:latin typeface="Open Sans" charset="0"/>
              </a:rPr>
              <a:t>By 2020, substantially expand globally the number of scholarships available to developing countries, in particular least developed countries, small island developing States and African countries, for enrolment in higher education, including vocational training and information and communications technology, technical, engineering and scientific </a:t>
            </a:r>
            <a:r>
              <a:rPr lang="en-US" dirty="0" err="1">
                <a:solidFill>
                  <a:srgbClr val="5B5B5B"/>
                </a:solidFill>
                <a:latin typeface="Open Sans" charset="0"/>
              </a:rPr>
              <a:t>programmes</a:t>
            </a:r>
            <a:r>
              <a:rPr lang="en-US" dirty="0">
                <a:solidFill>
                  <a:srgbClr val="5B5B5B"/>
                </a:solidFill>
                <a:latin typeface="Open Sans" charset="0"/>
              </a:rPr>
              <a:t>, in developed countries and other developing countries</a:t>
            </a:r>
          </a:p>
          <a:p>
            <a:pPr>
              <a:buFont typeface="Arial" charset="0"/>
              <a:buChar char="•"/>
            </a:pPr>
            <a:r>
              <a:rPr lang="en-US" dirty="0">
                <a:solidFill>
                  <a:srgbClr val="5B5B5B"/>
                </a:solidFill>
                <a:latin typeface="Open Sans" charset="0"/>
              </a:rPr>
              <a:t>By 2030, substantially increase the supply of qualified teachers, including through international cooperation for teacher training in developing countries, especially least developed countries and small island developing states</a:t>
            </a:r>
            <a:endParaRPr lang="en-US" b="0" i="0" dirty="0">
              <a:solidFill>
                <a:srgbClr val="5B5B5B"/>
              </a:solidFill>
              <a:effectLst/>
              <a:latin typeface="Open Sans" charset="0"/>
            </a:endParaRPr>
          </a:p>
        </p:txBody>
      </p:sp>
    </p:spTree>
    <p:extLst>
      <p:ext uri="{BB962C8B-B14F-4D97-AF65-F5344CB8AC3E}">
        <p14:creationId xmlns:p14="http://schemas.microsoft.com/office/powerpoint/2010/main" val="280029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01D0AF59-99C3-4251-AB9A-C966C6AD440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1855405F-37A2-4869-9154-F8BE3BECE6C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1585016" y="643467"/>
            <a:ext cx="9021968" cy="5571066"/>
          </a:xfrm>
          <a:prstGeom prst="rect">
            <a:avLst/>
          </a:prstGeom>
        </p:spPr>
      </p:pic>
    </p:spTree>
    <p:extLst>
      <p:ext uri="{BB962C8B-B14F-4D97-AF65-F5344CB8AC3E}">
        <p14:creationId xmlns:p14="http://schemas.microsoft.com/office/powerpoint/2010/main" val="1689752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SD: </a:t>
            </a:r>
            <a:r>
              <a:rPr lang="en-US" dirty="0" err="1"/>
              <a:t>Bruntland</a:t>
            </a:r>
            <a:r>
              <a:rPr lang="en-US" dirty="0"/>
              <a:t> (1987)</a:t>
            </a:r>
          </a:p>
        </p:txBody>
      </p:sp>
      <p:sp>
        <p:nvSpPr>
          <p:cNvPr id="4" name="Content Placeholder 3"/>
          <p:cNvSpPr>
            <a:spLocks noGrp="1"/>
          </p:cNvSpPr>
          <p:nvPr>
            <p:ph idx="1"/>
          </p:nvPr>
        </p:nvSpPr>
        <p:spPr/>
        <p:txBody>
          <a:bodyPr>
            <a:normAutofit/>
          </a:bodyPr>
          <a:lstStyle/>
          <a:p>
            <a:r>
              <a:rPr lang="en-US" dirty="0"/>
              <a:t>Humanity has the ability to make development sustainable to ensure that it </a:t>
            </a:r>
            <a:r>
              <a:rPr lang="en-US" i="1" dirty="0"/>
              <a:t>meets the needs of the present without compromising the ability of future generations to meet their own needs</a:t>
            </a:r>
            <a:r>
              <a:rPr lang="en-US" dirty="0"/>
              <a:t>. The concept of sustainable development does imply limits - not absolute limits but limitations imposed by the present state of technology and social organization on environmental resources and by the ability of the biosphere to absorb the effects of human activities.</a:t>
            </a:r>
          </a:p>
          <a:p>
            <a:endParaRPr lang="en-US" dirty="0"/>
          </a:p>
        </p:txBody>
      </p:sp>
    </p:spTree>
    <p:extLst>
      <p:ext uri="{BB962C8B-B14F-4D97-AF65-F5344CB8AC3E}">
        <p14:creationId xmlns:p14="http://schemas.microsoft.com/office/powerpoint/2010/main" val="21273072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833</TotalTime>
  <Words>2519</Words>
  <Application>Microsoft Macintosh PowerPoint</Application>
  <PresentationFormat>Widescreen</PresentationFormat>
  <Paragraphs>110</Paragraphs>
  <Slides>31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Calibri</vt:lpstr>
      <vt:lpstr>Calibri Light</vt:lpstr>
      <vt:lpstr>Mangal</vt:lpstr>
      <vt:lpstr>Open Sans</vt:lpstr>
      <vt:lpstr>Times</vt:lpstr>
      <vt:lpstr>Arial</vt:lpstr>
      <vt:lpstr>Office Theme</vt:lpstr>
      <vt:lpstr>Global Education Policy and the Sustainable Development Goals:</vt:lpstr>
      <vt:lpstr>Aims</vt:lpstr>
      <vt:lpstr>Key arguments</vt:lpstr>
      <vt:lpstr>Outline</vt:lpstr>
      <vt:lpstr>Introducing SDGs</vt:lpstr>
      <vt:lpstr>PowerPoint Presentation</vt:lpstr>
      <vt:lpstr>PowerPoint Presentation</vt:lpstr>
      <vt:lpstr>PowerPoint Presentation</vt:lpstr>
      <vt:lpstr>Defining SD: Bruntland (1987)</vt:lpstr>
      <vt:lpstr>PowerPoint Presentation</vt:lpstr>
      <vt:lpstr>Common criticisms of dominant conceptions of SD</vt:lpstr>
      <vt:lpstr>PowerPoint Presentation</vt:lpstr>
      <vt:lpstr>PowerPoint Presentation</vt:lpstr>
      <vt:lpstr>Complexity theory</vt:lpstr>
      <vt:lpstr>Complexity theory</vt:lpstr>
      <vt:lpstr>Complexity theory continued</vt:lpstr>
      <vt:lpstr>What are systems?</vt:lpstr>
      <vt:lpstr>Globalisation</vt:lpstr>
      <vt:lpstr>Globalisation</vt:lpstr>
      <vt:lpstr>Power in global governance</vt:lpstr>
      <vt:lpstr>System change</vt:lpstr>
      <vt:lpstr>Regimes of inequality</vt:lpstr>
      <vt:lpstr>What is global education policy?</vt:lpstr>
      <vt:lpstr>Complex realism</vt:lpstr>
      <vt:lpstr>Methods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Education Policy in the Context of the SDGs:</dc:title>
  <dc:creator>Leon Tikly</dc:creator>
  <cp:lastModifiedBy>Leon Tikly</cp:lastModifiedBy>
  <cp:revision>38</cp:revision>
  <dcterms:created xsi:type="dcterms:W3CDTF">2017-10-09T14:04:59Z</dcterms:created>
  <dcterms:modified xsi:type="dcterms:W3CDTF">2017-10-25T11:53:28Z</dcterms:modified>
</cp:coreProperties>
</file>